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57" r:id="rId3"/>
    <p:sldId id="279" r:id="rId4"/>
    <p:sldId id="278" r:id="rId5"/>
    <p:sldId id="280" r:id="rId6"/>
    <p:sldId id="282" r:id="rId7"/>
    <p:sldId id="281" r:id="rId8"/>
    <p:sldId id="261" r:id="rId9"/>
    <p:sldId id="262" r:id="rId10"/>
    <p:sldId id="263" r:id="rId11"/>
    <p:sldId id="256" r:id="rId12"/>
    <p:sldId id="283" r:id="rId13"/>
    <p:sldId id="272" r:id="rId14"/>
    <p:sldId id="273" r:id="rId15"/>
    <p:sldId id="275" r:id="rId16"/>
    <p:sldId id="276" r:id="rId17"/>
    <p:sldId id="274" r:id="rId18"/>
    <p:sldId id="277" r:id="rId19"/>
  </p:sldIdLst>
  <p:sldSz cx="12192000" cy="6858000"/>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5" autoAdjust="0"/>
    <p:restoredTop sz="95501" autoAdjust="0"/>
  </p:normalViewPr>
  <p:slideViewPr>
    <p:cSldViewPr snapToGrid="0">
      <p:cViewPr varScale="1">
        <p:scale>
          <a:sx n="116" d="100"/>
          <a:sy n="116" d="100"/>
        </p:scale>
        <p:origin x="25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71FC869-3267-4FD9-938F-4D6A1A492D0D}" type="datetimeFigureOut">
              <a:rPr lang="es-MX" smtClean="0"/>
              <a:t>15/05/2019</a:t>
            </a:fld>
            <a:endParaRPr lang="es-MX"/>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C31AB0F-562A-4430-8BD7-B6ABE26B940D}" type="slidenum">
              <a:rPr lang="es-MX" smtClean="0"/>
              <a:t>‹Nº›</a:t>
            </a:fld>
            <a:endParaRPr lang="es-MX"/>
          </a:p>
        </p:txBody>
      </p:sp>
    </p:spTree>
    <p:extLst>
      <p:ext uri="{BB962C8B-B14F-4D97-AF65-F5344CB8AC3E}">
        <p14:creationId xmlns:p14="http://schemas.microsoft.com/office/powerpoint/2010/main" val="123332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177D0EC-A34C-4E01-9B79-72A9B2E3A465}" type="datetimeFigureOut">
              <a:rPr lang="es-MX" smtClean="0"/>
              <a:t>15/05/2019</a:t>
            </a:fld>
            <a:endParaRPr lang="es-MX"/>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CAB2BC-6422-4604-9C10-EE3B602B096B}" type="slidenum">
              <a:rPr lang="es-MX" smtClean="0"/>
              <a:t>‹Nº›</a:t>
            </a:fld>
            <a:endParaRPr lang="es-MX"/>
          </a:p>
        </p:txBody>
      </p:sp>
    </p:spTree>
    <p:extLst>
      <p:ext uri="{BB962C8B-B14F-4D97-AF65-F5344CB8AC3E}">
        <p14:creationId xmlns:p14="http://schemas.microsoft.com/office/powerpoint/2010/main" val="108400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La siguiente presentación tiene por objetivo el hablarles sobre la Contraloría Social del Programa de Fortalecimiento de la Calidad Educativa (PFCE) 2017, a cargo de la Dirección General de Educación Superior Universitaria (DGESU) a través de la Dirección de Fortalecimiento Institucional, atendiendo las normas establecidas por la Secretaría de la Función Pública.</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Y de como opera para dar cumplimiento con la mejora de la calidad de los Programas Educativos, a través de la asignación de recursos financieros.</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Y con la intervención de la Secretaría de la Función Pública, mediante la iniciativa de la contraloría Social se establecen mecanismos para vigilar la correcta ejecución de los recursos, de manera transparente.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Para lo anterior, nos apoyaremos en las diapositivas que hemos preparado en  </a:t>
            </a:r>
            <a:r>
              <a:rPr lang="es-MX" sz="1200" kern="1200" dirty="0" err="1" smtClean="0">
                <a:solidFill>
                  <a:schemeClr val="tx1"/>
                </a:solidFill>
                <a:effectLst/>
                <a:latin typeface="+mn-lt"/>
                <a:ea typeface="+mn-ea"/>
                <a:cs typeface="+mn-cs"/>
              </a:rPr>
              <a:t>Power</a:t>
            </a:r>
            <a:r>
              <a:rPr lang="es-MX" sz="1200" kern="1200" dirty="0" smtClean="0">
                <a:solidFill>
                  <a:schemeClr val="tx1"/>
                </a:solidFill>
                <a:effectLst/>
                <a:latin typeface="+mn-lt"/>
                <a:ea typeface="+mn-ea"/>
                <a:cs typeface="+mn-cs"/>
              </a:rPr>
              <a:t> Point. </a:t>
            </a:r>
            <a:endParaRPr lang="es-MX"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32CAB2BC-6422-4604-9C10-EE3B602B096B}" type="slidenum">
              <a:rPr lang="es-MX" smtClean="0"/>
              <a:t>1</a:t>
            </a:fld>
            <a:endParaRPr lang="es-MX"/>
          </a:p>
        </p:txBody>
      </p:sp>
    </p:spTree>
    <p:extLst>
      <p:ext uri="{BB962C8B-B14F-4D97-AF65-F5344CB8AC3E}">
        <p14:creationId xmlns:p14="http://schemas.microsoft.com/office/powerpoint/2010/main" val="232353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baseline="0" dirty="0" smtClean="0">
                <a:solidFill>
                  <a:schemeClr val="dk1"/>
                </a:solidFill>
                <a:latin typeface="+mn-lt"/>
                <a:ea typeface="+mn-ea"/>
                <a:cs typeface="Arial" charset="0"/>
              </a:rPr>
              <a:t>A continuación se presenta el proceso mediante el cual se realiza la Contraloría Social del PFCE, la Secretaría de la Función Pública, representa al </a:t>
            </a:r>
            <a:r>
              <a:rPr lang="es-MX" sz="1200" b="0" kern="1200" baseline="0" dirty="0" smtClean="0">
                <a:solidFill>
                  <a:schemeClr val="dk1"/>
                </a:solidFill>
                <a:latin typeface="+mn-lt"/>
                <a:ea typeface="+mn-ea"/>
                <a:cs typeface="Arial" charset="0"/>
              </a:rPr>
              <a:t>Gobierno Federal y establece los lineamientos que norman la Contraloría Social; Recibe los nombramientos de los responsables de CS; Revisa la actualización de los documentos normativos que norman cada ejercicio. Habilita el Sistema Informático de Contraloría Social (SICS) para que la Instancia Normativa y las Ejecutoras registren los avance logrados; y da seguimiento a estos registros.</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b="0" kern="1200" baseline="0" dirty="0" smtClean="0">
              <a:solidFill>
                <a:schemeClr val="dk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baseline="0" dirty="0" smtClean="0">
                <a:solidFill>
                  <a:schemeClr val="dk1"/>
                </a:solidFill>
                <a:latin typeface="+mn-lt"/>
                <a:ea typeface="+mn-ea"/>
                <a:cs typeface="Arial" charset="0"/>
              </a:rPr>
              <a:t>La SEP representada por la Dirección General de Educación Superior Universitaria (DGESU), a través de la Dirección de Fortalecimiento Institucional (DFI), quien esta a cargo del PFCE, funge como Instancia Normativa, y tiene bajo su responsabilidad solicitar a las Instancias Ejecutoras (IES) los nombramientos de los Responsables de CS, actualizar al inicio del ejercicio los documentos normativos y formatos, para la autorización por parte de la SFP;  registrar en el SICS  la información correspondiente a las Ejecutoras, y asignarles su clave y contraseña (IES) para su ingreso al SICS; Difundir los documentos normativos en la página del PFCE; coordinar los trabajos y da seguimiento a las actividades que desarrollen.</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b="0" kern="1200" baseline="0" dirty="0" smtClean="0">
              <a:solidFill>
                <a:schemeClr val="dk1"/>
              </a:solidFill>
              <a:latin typeface="+mn-lt"/>
              <a:ea typeface="+mn-ea"/>
              <a:cs typeface="Arial" charset="0"/>
            </a:endParaRPr>
          </a:p>
          <a:p>
            <a:pPr>
              <a:lnSpc>
                <a:spcPct val="100000"/>
              </a:lnSpc>
              <a:spcAft>
                <a:spcPts val="0"/>
              </a:spcAft>
            </a:pPr>
            <a:r>
              <a:rPr lang="es-ES" sz="1200" b="0" kern="1200" baseline="0" dirty="0" smtClean="0">
                <a:solidFill>
                  <a:schemeClr val="dk1"/>
                </a:solidFill>
                <a:latin typeface="+mn-lt"/>
                <a:ea typeface="+mn-ea"/>
                <a:cs typeface="Arial" charset="0"/>
              </a:rPr>
              <a:t>Las Instituciones de Educación Superior, son las Instancias Ejecutoras, </a:t>
            </a:r>
            <a:r>
              <a:rPr lang="es-MX" sz="1200" b="0" i="0" u="none" strike="noStrike" kern="1200" baseline="0" dirty="0" smtClean="0">
                <a:solidFill>
                  <a:schemeClr val="dk1"/>
                </a:solidFill>
                <a:latin typeface="+mn-lt"/>
                <a:ea typeface="+mn-ea"/>
                <a:cs typeface="+mn-cs"/>
              </a:rPr>
              <a:t>responsables de desarrollar la Contraloría Social a través de los Comités; dentro de sus funciones se encuentran: el enviar el nombramiento de sus Responsable de Contraloría Social designado; contactar al Órgano Estatal de Control (OEC); constituir a los comités; coordinar los trabajos de los comités; y </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Registra</a:t>
            </a:r>
            <a:r>
              <a:rPr lang="es-MX" sz="1200" baseline="0" dirty="0" smtClean="0">
                <a:effectLst/>
                <a:latin typeface="Calibri" panose="020F0502020204030204" pitchFamily="34" charset="0"/>
                <a:ea typeface="Calibri" panose="020F0502020204030204" pitchFamily="34" charset="0"/>
                <a:cs typeface="Times New Roman" panose="02020603050405020304" pitchFamily="18" charset="0"/>
              </a:rPr>
              <a:t> en SICS el Programa de trabajo, los recursos asignados y ejecutados, los comités constituidos; los formatos de seguimiento, como el Informe de Comité (antes Cédulas de Vigilancia); y la</a:t>
            </a:r>
            <a:r>
              <a:rPr lang="es-MX" sz="1200" kern="1200" dirty="0" smtClean="0">
                <a:solidFill>
                  <a:schemeClr val="tx1"/>
                </a:solidFill>
                <a:effectLst/>
                <a:latin typeface="+mn-lt"/>
                <a:ea typeface="+mn-ea"/>
                <a:cs typeface="+mn-cs"/>
              </a:rPr>
              <a:t> difusión de la normatividad entre la comunidad.</a:t>
            </a:r>
            <a:endParaRPr lang="es-ES" sz="1200" b="1" kern="1200" baseline="0" dirty="0" smtClean="0">
              <a:solidFill>
                <a:schemeClr val="dk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baseline="0" dirty="0" smtClean="0">
              <a:solidFill>
                <a:schemeClr val="dk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baseline="0" dirty="0" smtClean="0">
                <a:solidFill>
                  <a:schemeClr val="dk1"/>
                </a:solidFill>
                <a:latin typeface="+mn-lt"/>
                <a:ea typeface="+mn-ea"/>
                <a:cs typeface="Arial" charset="0"/>
              </a:rPr>
              <a:t>El Comité de Contraloría Social, es la f</a:t>
            </a:r>
            <a:r>
              <a:rPr lang="es-MX" sz="1200" b="0" kern="1200" baseline="0" dirty="0" err="1" smtClean="0">
                <a:solidFill>
                  <a:schemeClr val="dk1"/>
                </a:solidFill>
                <a:latin typeface="+mn-lt"/>
                <a:ea typeface="+mn-ea"/>
                <a:cs typeface="Arial" charset="0"/>
              </a:rPr>
              <a:t>orma</a:t>
            </a:r>
            <a:r>
              <a:rPr lang="es-MX" sz="1200" b="0" kern="1200" baseline="0" dirty="0" smtClean="0">
                <a:solidFill>
                  <a:schemeClr val="dk1"/>
                </a:solidFill>
                <a:latin typeface="+mn-lt"/>
                <a:ea typeface="+mn-ea"/>
                <a:cs typeface="Arial" charset="0"/>
              </a:rPr>
              <a:t> de organización que los Lineamientos para la Promoción y Operación de la Contraloría Social, establecen se constituya con beneficiarios del Programa, para la vigilancia del cumplimiento de metas y del gasto del recurso, dentro de sus principales funciones se encuentra el vigilar las metas comprometidas y los recursos asignados, mediante el llenado de los formatos de Contraloría Social. </a:t>
            </a:r>
            <a:endParaRPr lang="es-ES" sz="1200" b="0" kern="1200" baseline="0" dirty="0" smtClean="0">
              <a:solidFill>
                <a:schemeClr val="dk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baseline="0" dirty="0" smtClean="0">
              <a:solidFill>
                <a:schemeClr val="dk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baseline="0" dirty="0" smtClean="0">
                <a:solidFill>
                  <a:schemeClr val="dk1"/>
                </a:solidFill>
                <a:latin typeface="+mn-lt"/>
                <a:ea typeface="+mn-ea"/>
                <a:cs typeface="Arial" charset="0"/>
              </a:rPr>
              <a:t>El Órgano Estatal es la </a:t>
            </a:r>
            <a:r>
              <a:rPr lang="es-MX" sz="1200" b="0" i="0" u="none" strike="noStrike" kern="1200" baseline="0" dirty="0" smtClean="0">
                <a:solidFill>
                  <a:schemeClr val="dk1"/>
                </a:solidFill>
                <a:latin typeface="+mn-lt"/>
                <a:ea typeface="+mn-ea"/>
                <a:cs typeface="+mn-cs"/>
              </a:rPr>
              <a:t>dependencia de la administración pública en los diferentes gobiernos estatales que están a cargo del control y fiscalización de la gestión pública. Dentro de las actividades que debe desarrollar están:</a:t>
            </a:r>
            <a:r>
              <a:rPr lang="es-MX" sz="1200" kern="1200" dirty="0" smtClean="0">
                <a:solidFill>
                  <a:schemeClr val="tx1"/>
                </a:solidFill>
                <a:effectLst/>
                <a:latin typeface="+mn-lt"/>
                <a:ea typeface="+mn-ea"/>
                <a:cs typeface="+mn-cs"/>
              </a:rPr>
              <a:t> </a:t>
            </a:r>
            <a:r>
              <a:rPr lang="es-ES" sz="1200" b="0" kern="1200" baseline="0" dirty="0" smtClean="0">
                <a:solidFill>
                  <a:schemeClr val="dk1"/>
                </a:solidFill>
                <a:latin typeface="+mn-lt"/>
                <a:ea typeface="+mn-ea"/>
                <a:cs typeface="Arial" charset="0"/>
              </a:rPr>
              <a:t> A</a:t>
            </a:r>
            <a:r>
              <a:rPr lang="es-MX" sz="1200" kern="1200" dirty="0" smtClean="0">
                <a:solidFill>
                  <a:schemeClr val="tx1"/>
                </a:solidFill>
                <a:effectLst/>
                <a:latin typeface="+mn-lt"/>
                <a:ea typeface="+mn-ea"/>
                <a:cs typeface="+mn-cs"/>
              </a:rPr>
              <a:t>poyar en la selección de los integrantes del comité, su intervención en las Reuniones de constitución de comité como instancia externa nos permitirá realizar de manera transparente el proceso. la difusión de la Contraloría Social del programa, para lo cual, ustedes deben proporcionarle material específico </a:t>
            </a:r>
            <a:r>
              <a:rPr lang="es-MX" sz="1200" b="0" i="0" u="none" strike="noStrike" kern="1200" baseline="0" dirty="0" smtClean="0">
                <a:solidFill>
                  <a:schemeClr val="dk1"/>
                </a:solidFill>
                <a:latin typeface="+mn-lt"/>
                <a:ea typeface="+mn-ea"/>
                <a:cs typeface="+mn-cs"/>
              </a:rPr>
              <a:t>sobre la </a:t>
            </a:r>
            <a:r>
              <a:rPr lang="es-MX" sz="1200" kern="1200" dirty="0" smtClean="0">
                <a:solidFill>
                  <a:schemeClr val="tx1"/>
                </a:solidFill>
                <a:effectLst/>
                <a:latin typeface="+mn-lt"/>
                <a:ea typeface="+mn-ea"/>
                <a:cs typeface="+mn-cs"/>
              </a:rPr>
              <a:t>Contraloría Social del PFCE. Así también en el caso de presentarse quejas y/o denuncias se debe involucrar al OEC para que de manera coordinada definan si es queja o denuncia y dar solución o canalizará de acuerdo con el ámbito de competencia.</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baseline="0" dirty="0" smtClean="0">
              <a:solidFill>
                <a:schemeClr val="dk1"/>
              </a:solidFill>
              <a:latin typeface="+mn-lt"/>
              <a:ea typeface="+mn-ea"/>
              <a:cs typeface="Arial" charset="0"/>
            </a:endParaRPr>
          </a:p>
        </p:txBody>
      </p:sp>
      <p:sp>
        <p:nvSpPr>
          <p:cNvPr id="4" name="Marcador de número de diapositiva 3"/>
          <p:cNvSpPr>
            <a:spLocks noGrp="1"/>
          </p:cNvSpPr>
          <p:nvPr>
            <p:ph type="sldNum" sz="quarter" idx="10"/>
          </p:nvPr>
        </p:nvSpPr>
        <p:spPr/>
        <p:txBody>
          <a:bodyPr/>
          <a:lstStyle/>
          <a:p>
            <a:fld id="{32CAB2BC-6422-4604-9C10-EE3B602B096B}" type="slidenum">
              <a:rPr lang="es-MX" smtClean="0"/>
              <a:t>11</a:t>
            </a:fld>
            <a:endParaRPr lang="es-MX"/>
          </a:p>
        </p:txBody>
      </p:sp>
    </p:spTree>
    <p:extLst>
      <p:ext uri="{BB962C8B-B14F-4D97-AF65-F5344CB8AC3E}">
        <p14:creationId xmlns:p14="http://schemas.microsoft.com/office/powerpoint/2010/main" val="25104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l">
              <a:buFont typeface="Arial" panose="020B0604020202020204" pitchFamily="34" charset="0"/>
              <a:buNone/>
            </a:pPr>
            <a:r>
              <a:rPr lang="es-MX" dirty="0" smtClean="0"/>
              <a:t>Como ya hemos comentado, en el presente periodo se vigilan dos ejercicios fiscales, y de acuerdo con la normatividad establecida en la Guía Operativa 2017, se deberá vigilar el 100% de los recursos asignados</a:t>
            </a:r>
            <a:r>
              <a:rPr lang="es-MX" baseline="0" dirty="0" smtClean="0"/>
              <a:t> al programa.</a:t>
            </a:r>
          </a:p>
          <a:p>
            <a:pPr marL="0" indent="0" algn="l">
              <a:buFont typeface="Arial" panose="020B0604020202020204" pitchFamily="34" charset="0"/>
              <a:buNone/>
            </a:pPr>
            <a:r>
              <a:rPr lang="es-MX" baseline="0" dirty="0" smtClean="0"/>
              <a:t>Cabe aclarar, que el registro en el SICS de la ejecución de los recursos, debe realizarse de manera trimestral, de tal forma que para el 2016 la vigilancia del 100% debe concluir a diciembre del 2017; y la del 2017 a mayo del 2018.</a:t>
            </a:r>
          </a:p>
          <a:p>
            <a:pPr marL="0" indent="0" algn="l">
              <a:buFont typeface="Arial" panose="020B0604020202020204" pitchFamily="34" charset="0"/>
              <a:buNone/>
            </a:pPr>
            <a:endParaRPr lang="es-MX" baseline="0" dirty="0" smtClean="0"/>
          </a:p>
          <a:p>
            <a:pPr algn="l"/>
            <a:r>
              <a:rPr lang="es-MX" dirty="0" smtClean="0"/>
              <a:t>Es </a:t>
            </a:r>
            <a:r>
              <a:rPr lang="es-MX" smtClean="0"/>
              <a:t>importante desatacar, </a:t>
            </a:r>
            <a:r>
              <a:rPr lang="es-MX" dirty="0" smtClean="0"/>
              <a:t>que para poder dar cumplimiento con esta actividad, debemos comentar con nuestra Dirección de Planeación, a fin de que los gastos del recurso se cubran en estas fechas. </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13</a:t>
            </a:fld>
            <a:endParaRPr lang="es-MX"/>
          </a:p>
        </p:txBody>
      </p:sp>
    </p:spTree>
    <p:extLst>
      <p:ext uri="{BB962C8B-B14F-4D97-AF65-F5344CB8AC3E}">
        <p14:creationId xmlns:p14="http://schemas.microsoft.com/office/powerpoint/2010/main" val="133105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l">
              <a:buFont typeface="Arial" panose="020B0604020202020204" pitchFamily="34" charset="0"/>
              <a:buNone/>
            </a:pPr>
            <a:r>
              <a:rPr lang="es-MX" dirty="0" smtClean="0"/>
              <a:t>Como ya hemos comentado, en el presente periodo se vigilan dos ejercicios fiscales, y de acuerdo con la normatividad establecida en la Guía Operativa 2017, se deberá vigilar el 100% de los recursos asignados</a:t>
            </a:r>
            <a:r>
              <a:rPr lang="es-MX" baseline="0" dirty="0" smtClean="0"/>
              <a:t> al programa.</a:t>
            </a:r>
          </a:p>
          <a:p>
            <a:pPr marL="0" indent="0" algn="l">
              <a:buFont typeface="Arial" panose="020B0604020202020204" pitchFamily="34" charset="0"/>
              <a:buNone/>
            </a:pPr>
            <a:r>
              <a:rPr lang="es-MX" baseline="0" dirty="0" smtClean="0"/>
              <a:t>Cabe aclarar, que el registro en el SICS de la ejecución de los recursos, debe realizarse de manera trimestral, de tal forma que para el 2016 la vigilancia del 100% debe concluir a diciembre del 2017; y la del 2017 a mayo del 2018.</a:t>
            </a:r>
          </a:p>
          <a:p>
            <a:pPr marL="0" indent="0" algn="l">
              <a:buFont typeface="Arial" panose="020B0604020202020204" pitchFamily="34" charset="0"/>
              <a:buNone/>
            </a:pPr>
            <a:endParaRPr lang="es-MX" baseline="0" dirty="0" smtClean="0"/>
          </a:p>
          <a:p>
            <a:pPr algn="l"/>
            <a:r>
              <a:rPr lang="es-MX" dirty="0" smtClean="0"/>
              <a:t>Es </a:t>
            </a:r>
            <a:r>
              <a:rPr lang="es-MX" smtClean="0"/>
              <a:t>importante desatacar, </a:t>
            </a:r>
            <a:r>
              <a:rPr lang="es-MX" dirty="0" smtClean="0"/>
              <a:t>que para poder dar cumplimiento con esta actividad, debemos comentar con nuestra Dirección de Planeación, a fin de que los gastos del recurso se cubran en estas fechas. </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14</a:t>
            </a:fld>
            <a:endParaRPr lang="es-MX"/>
          </a:p>
        </p:txBody>
      </p:sp>
    </p:spTree>
    <p:extLst>
      <p:ext uri="{BB962C8B-B14F-4D97-AF65-F5344CB8AC3E}">
        <p14:creationId xmlns:p14="http://schemas.microsoft.com/office/powerpoint/2010/main" val="3993097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l">
              <a:buFont typeface="Arial" panose="020B0604020202020204" pitchFamily="34" charset="0"/>
              <a:buNone/>
            </a:pPr>
            <a:r>
              <a:rPr lang="es-MX" dirty="0" smtClean="0"/>
              <a:t>Como ya hemos comentado, en el presente periodo se vigilan dos ejercicios fiscales, y de acuerdo con la normatividad establecida en la Guía Operativa 2017, se deberá vigilar el 100% de los recursos asignados</a:t>
            </a:r>
            <a:r>
              <a:rPr lang="es-MX" baseline="0" dirty="0" smtClean="0"/>
              <a:t> al programa.</a:t>
            </a:r>
          </a:p>
          <a:p>
            <a:pPr marL="0" indent="0" algn="l">
              <a:buFont typeface="Arial" panose="020B0604020202020204" pitchFamily="34" charset="0"/>
              <a:buNone/>
            </a:pPr>
            <a:r>
              <a:rPr lang="es-MX" baseline="0" dirty="0" smtClean="0"/>
              <a:t>Cabe aclarar, que el registro en el SICS de la ejecución de los recursos, debe realizarse de manera trimestral, de tal forma que para el 2016 la vigilancia del 100% debe concluir a diciembre del 2017; y la del 2017 a mayo del 2018.</a:t>
            </a:r>
          </a:p>
          <a:p>
            <a:pPr marL="0" indent="0" algn="l">
              <a:buFont typeface="Arial" panose="020B0604020202020204" pitchFamily="34" charset="0"/>
              <a:buNone/>
            </a:pPr>
            <a:endParaRPr lang="es-MX" baseline="0" dirty="0" smtClean="0"/>
          </a:p>
          <a:p>
            <a:pPr algn="l"/>
            <a:r>
              <a:rPr lang="es-MX" dirty="0" smtClean="0"/>
              <a:t>Es </a:t>
            </a:r>
            <a:r>
              <a:rPr lang="es-MX" smtClean="0"/>
              <a:t>importante desatacar, </a:t>
            </a:r>
            <a:r>
              <a:rPr lang="es-MX" dirty="0" smtClean="0"/>
              <a:t>que para poder dar cumplimiento con esta actividad, debemos comentar con nuestra Dirección de Planeación, a fin de que los gastos del recurso se cubran en estas fechas. </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15</a:t>
            </a:fld>
            <a:endParaRPr lang="es-MX"/>
          </a:p>
        </p:txBody>
      </p:sp>
    </p:spTree>
    <p:extLst>
      <p:ext uri="{BB962C8B-B14F-4D97-AF65-F5344CB8AC3E}">
        <p14:creationId xmlns:p14="http://schemas.microsoft.com/office/powerpoint/2010/main" val="3993097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l">
              <a:buFont typeface="Arial" panose="020B0604020202020204" pitchFamily="34" charset="0"/>
              <a:buNone/>
            </a:pPr>
            <a:r>
              <a:rPr lang="es-MX" dirty="0" smtClean="0"/>
              <a:t>Como ya hemos comentado, en el presente periodo se vigilan dos ejercicios fiscales, y de acuerdo con la normatividad establecida en la Guía Operativa 2017, se deberá vigilar el 100% de los recursos asignados</a:t>
            </a:r>
            <a:r>
              <a:rPr lang="es-MX" baseline="0" dirty="0" smtClean="0"/>
              <a:t> al programa.</a:t>
            </a:r>
          </a:p>
          <a:p>
            <a:pPr marL="0" indent="0" algn="l">
              <a:buFont typeface="Arial" panose="020B0604020202020204" pitchFamily="34" charset="0"/>
              <a:buNone/>
            </a:pPr>
            <a:r>
              <a:rPr lang="es-MX" baseline="0" dirty="0" smtClean="0"/>
              <a:t>Cabe aclarar, que el registro en el SICS de la ejecución de los recursos, debe realizarse de manera trimestral, de tal forma que para el 2016 la vigilancia del 100% debe concluir a diciembre del 2017; y la del 2017 a mayo del 2018.</a:t>
            </a:r>
          </a:p>
          <a:p>
            <a:pPr marL="0" indent="0" algn="l">
              <a:buFont typeface="Arial" panose="020B0604020202020204" pitchFamily="34" charset="0"/>
              <a:buNone/>
            </a:pPr>
            <a:endParaRPr lang="es-MX" baseline="0" dirty="0" smtClean="0"/>
          </a:p>
          <a:p>
            <a:pPr algn="l"/>
            <a:r>
              <a:rPr lang="es-MX" dirty="0" smtClean="0"/>
              <a:t>Es </a:t>
            </a:r>
            <a:r>
              <a:rPr lang="es-MX" smtClean="0"/>
              <a:t>importante desatacar, </a:t>
            </a:r>
            <a:r>
              <a:rPr lang="es-MX" dirty="0" smtClean="0"/>
              <a:t>que para poder dar cumplimiento con esta actividad, debemos comentar con nuestra Dirección de Planeación, a fin de que los gastos del recurso se cubran en estas fechas. </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16</a:t>
            </a:fld>
            <a:endParaRPr lang="es-MX"/>
          </a:p>
        </p:txBody>
      </p:sp>
    </p:spTree>
    <p:extLst>
      <p:ext uri="{BB962C8B-B14F-4D97-AF65-F5344CB8AC3E}">
        <p14:creationId xmlns:p14="http://schemas.microsoft.com/office/powerpoint/2010/main" val="399309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l">
              <a:buFont typeface="Arial" panose="020B0604020202020204" pitchFamily="34" charset="0"/>
              <a:buNone/>
            </a:pPr>
            <a:r>
              <a:rPr lang="es-MX" dirty="0" smtClean="0"/>
              <a:t>Como ya hemos comentado, en el presente periodo se vigilan dos ejercicios fiscales, y de acuerdo con la normatividad establecida en la Guía Operativa 2017, se deberá vigilar el 100% de los recursos asignados</a:t>
            </a:r>
            <a:r>
              <a:rPr lang="es-MX" baseline="0" dirty="0" smtClean="0"/>
              <a:t> al programa.</a:t>
            </a:r>
          </a:p>
          <a:p>
            <a:pPr marL="0" indent="0" algn="l">
              <a:buFont typeface="Arial" panose="020B0604020202020204" pitchFamily="34" charset="0"/>
              <a:buNone/>
            </a:pPr>
            <a:r>
              <a:rPr lang="es-MX" baseline="0" dirty="0" smtClean="0"/>
              <a:t>Cabe aclarar, que el registro en el SICS de la ejecución de los recursos, debe realizarse de manera trimestral, de tal forma que para el 2016 la vigilancia del 100% debe concluir a diciembre del 2017; y la del 2017 a mayo del 2018.</a:t>
            </a:r>
          </a:p>
          <a:p>
            <a:pPr marL="0" indent="0" algn="l">
              <a:buFont typeface="Arial" panose="020B0604020202020204" pitchFamily="34" charset="0"/>
              <a:buNone/>
            </a:pPr>
            <a:endParaRPr lang="es-MX" baseline="0" dirty="0" smtClean="0"/>
          </a:p>
          <a:p>
            <a:pPr algn="l"/>
            <a:r>
              <a:rPr lang="es-MX" dirty="0" smtClean="0"/>
              <a:t>Es </a:t>
            </a:r>
            <a:r>
              <a:rPr lang="es-MX" smtClean="0"/>
              <a:t>importante desatacar, </a:t>
            </a:r>
            <a:r>
              <a:rPr lang="es-MX" dirty="0" smtClean="0"/>
              <a:t>que para poder dar cumplimiento con esta actividad, debemos comentar con nuestra Dirección de Planeación, a fin de que los gastos del recurso se cubran en estas fechas. </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17</a:t>
            </a:fld>
            <a:endParaRPr lang="es-MX"/>
          </a:p>
        </p:txBody>
      </p:sp>
    </p:spTree>
    <p:extLst>
      <p:ext uri="{BB962C8B-B14F-4D97-AF65-F5344CB8AC3E}">
        <p14:creationId xmlns:p14="http://schemas.microsoft.com/office/powerpoint/2010/main" val="399309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La siguiente presentación tiene por objetivo el hablarles sobre la Contraloría Social del Programa de Fortalecimiento de la Calidad Educativa (PFCE) 2017, a cargo de la Dirección General de Educación Superior Universitaria (DGESU) a través de la Dirección de Fortalecimiento Institucional, atendiendo las normas establecidas por la Secretaría de la Función Pública.</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Y de como opera para dar cumplimiento con la mejora de la calidad de los Programas Educativos, a través de la asignación de recursos financieros.</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Y con la intervención de la Secretaría de la Función Pública, mediante la iniciativa de la contraloría Social se establecen mecanismos para vigilar la correcta ejecución de los recursos, de manera transparente.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Para lo anterior, nos apoyaremos en las diapositivas que hemos preparado en  </a:t>
            </a:r>
            <a:r>
              <a:rPr lang="es-MX" sz="1200" kern="1200" dirty="0" err="1" smtClean="0">
                <a:solidFill>
                  <a:schemeClr val="tx1"/>
                </a:solidFill>
                <a:effectLst/>
                <a:latin typeface="+mn-lt"/>
                <a:ea typeface="+mn-ea"/>
                <a:cs typeface="+mn-cs"/>
              </a:rPr>
              <a:t>Power</a:t>
            </a:r>
            <a:r>
              <a:rPr lang="es-MX" sz="1200" kern="1200" dirty="0" smtClean="0">
                <a:solidFill>
                  <a:schemeClr val="tx1"/>
                </a:solidFill>
                <a:effectLst/>
                <a:latin typeface="+mn-lt"/>
                <a:ea typeface="+mn-ea"/>
                <a:cs typeface="+mn-cs"/>
              </a:rPr>
              <a:t> Point. </a:t>
            </a:r>
            <a:endParaRPr lang="es-MX"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32CAB2BC-6422-4604-9C10-EE3B602B096B}" type="slidenum">
              <a:rPr lang="es-MX" smtClean="0"/>
              <a:t>18</a:t>
            </a:fld>
            <a:endParaRPr lang="es-MX"/>
          </a:p>
        </p:txBody>
      </p:sp>
    </p:spTree>
    <p:extLst>
      <p:ext uri="{BB962C8B-B14F-4D97-AF65-F5344CB8AC3E}">
        <p14:creationId xmlns:p14="http://schemas.microsoft.com/office/powerpoint/2010/main" val="232353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MX" sz="1200" dirty="0" smtClean="0">
                <a:solidFill>
                  <a:schemeClr val="tx1">
                    <a:lumMod val="85000"/>
                    <a:lumOff val="15000"/>
                  </a:schemeClr>
                </a:solidFill>
                <a:latin typeface="Soberana Sans" panose="02000000000000000000" pitchFamily="50" charset="0"/>
              </a:rPr>
              <a:t>En la presente diapositiva se expresa que el Programa Fortalecimiento de la Calidad Educativa (PFCE) es un programa coordinado por la Secretaria de Educación Pública (SEP) que busca, mediante procesos de planeación participativa, fomentar la mejora continua de los programas educativos y los servicios académicos que ofrecen las Instituciones de Educación Superior (IES), a través de la asignación de recursos financieros extraordinarios concursables.</a:t>
            </a:r>
          </a:p>
        </p:txBody>
      </p:sp>
      <p:sp>
        <p:nvSpPr>
          <p:cNvPr id="4" name="Marcador de número de diapositiva 3"/>
          <p:cNvSpPr>
            <a:spLocks noGrp="1"/>
          </p:cNvSpPr>
          <p:nvPr>
            <p:ph type="sldNum" sz="quarter" idx="10"/>
          </p:nvPr>
        </p:nvSpPr>
        <p:spPr/>
        <p:txBody>
          <a:bodyPr/>
          <a:lstStyle/>
          <a:p>
            <a:fld id="{32CAB2BC-6422-4604-9C10-EE3B602B096B}" type="slidenum">
              <a:rPr lang="es-MX" smtClean="0"/>
              <a:t>2</a:t>
            </a:fld>
            <a:endParaRPr lang="es-MX"/>
          </a:p>
        </p:txBody>
      </p:sp>
    </p:spTree>
    <p:extLst>
      <p:ext uri="{BB962C8B-B14F-4D97-AF65-F5344CB8AC3E}">
        <p14:creationId xmlns:p14="http://schemas.microsoft.com/office/powerpoint/2010/main" val="240862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MX" sz="1200" dirty="0" smtClean="0">
                <a:solidFill>
                  <a:schemeClr val="tx1">
                    <a:lumMod val="85000"/>
                    <a:lumOff val="15000"/>
                  </a:schemeClr>
                </a:solidFill>
                <a:latin typeface="Soberana Sans" panose="02000000000000000000" pitchFamily="50" charset="0"/>
              </a:rPr>
              <a:t>En la presente diapositiva se expresa que el Programa Fortalecimiento de la Calidad Educativa (PFCE) es un programa coordinado por la Secretaria de Educación Pública (SEP) que busca, mediante procesos de planeación participativa, fomentar la mejora continua de los programas educativos y los servicios académicos que ofrecen las Instituciones de Educación Superior (IES), a través de la asignación de recursos financieros extraordinarios concursables.</a:t>
            </a:r>
          </a:p>
        </p:txBody>
      </p:sp>
      <p:sp>
        <p:nvSpPr>
          <p:cNvPr id="4" name="Marcador de número de diapositiva 3"/>
          <p:cNvSpPr>
            <a:spLocks noGrp="1"/>
          </p:cNvSpPr>
          <p:nvPr>
            <p:ph type="sldNum" sz="quarter" idx="10"/>
          </p:nvPr>
        </p:nvSpPr>
        <p:spPr/>
        <p:txBody>
          <a:bodyPr/>
          <a:lstStyle/>
          <a:p>
            <a:fld id="{32CAB2BC-6422-4604-9C10-EE3B602B096B}" type="slidenum">
              <a:rPr lang="es-MX" smtClean="0"/>
              <a:t>3</a:t>
            </a:fld>
            <a:endParaRPr lang="es-MX"/>
          </a:p>
        </p:txBody>
      </p:sp>
    </p:spTree>
    <p:extLst>
      <p:ext uri="{BB962C8B-B14F-4D97-AF65-F5344CB8AC3E}">
        <p14:creationId xmlns:p14="http://schemas.microsoft.com/office/powerpoint/2010/main" val="367042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El objetivo general que se presenta a continuación tiene que ver con las estrategias establecidas para el Sistema Educativo Nacional, de fortalecer la calidad educativa,</a:t>
            </a:r>
            <a:r>
              <a:rPr lang="es-MX" baseline="0" dirty="0" smtClean="0"/>
              <a:t> mediante la mejora de la instrumentación de los Planes y Programas de estudio, para lo cual enfatiza los siguientes puntos, dentro de los cuales se considera la rendición de cuentas  </a:t>
            </a:r>
            <a:endParaRPr lang="es-MX"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r>
              <a:rPr lang="es-MX" baseline="0" dirty="0" smtClean="0"/>
              <a:t> </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5</a:t>
            </a:fld>
            <a:endParaRPr lang="es-MX"/>
          </a:p>
        </p:txBody>
      </p:sp>
    </p:spTree>
    <p:extLst>
      <p:ext uri="{BB962C8B-B14F-4D97-AF65-F5344CB8AC3E}">
        <p14:creationId xmlns:p14="http://schemas.microsoft.com/office/powerpoint/2010/main" val="154211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El objetivo general que se presenta a continuación tiene que ver con las estrategias establecidas para el Sistema Educativo Nacional, de fortalecer la calidad educativa,</a:t>
            </a:r>
            <a:r>
              <a:rPr lang="es-MX" baseline="0" dirty="0" smtClean="0"/>
              <a:t> mediante la mejora de la instrumentación de los Planes y Programas de estudio, para lo cual enfatiza los siguientes puntos, dentro de los cuales se considera la rendición de cuentas  </a:t>
            </a:r>
            <a:endParaRPr lang="es-MX"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r>
              <a:rPr lang="es-MX" baseline="0" dirty="0" smtClean="0"/>
              <a:t> </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6</a:t>
            </a:fld>
            <a:endParaRPr lang="es-MX"/>
          </a:p>
        </p:txBody>
      </p:sp>
    </p:spTree>
    <p:extLst>
      <p:ext uri="{BB962C8B-B14F-4D97-AF65-F5344CB8AC3E}">
        <p14:creationId xmlns:p14="http://schemas.microsoft.com/office/powerpoint/2010/main" val="2262997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El objetivo general que se presenta a continuación tiene que ver con las estrategias establecidas para el Sistema Educativo Nacional, de fortalecer la calidad educativa,</a:t>
            </a:r>
            <a:r>
              <a:rPr lang="es-MX" baseline="0" dirty="0" smtClean="0"/>
              <a:t> mediante la mejora de la instrumentación de los Planes y Programas de estudio, para lo cual enfatiza los siguientes puntos, dentro de los cuales se considera la rendición de cuentas  </a:t>
            </a:r>
            <a:endParaRPr lang="es-MX"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r>
              <a:rPr lang="es-MX" baseline="0" dirty="0" smtClean="0"/>
              <a:t> </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7</a:t>
            </a:fld>
            <a:endParaRPr lang="es-MX"/>
          </a:p>
        </p:txBody>
      </p:sp>
    </p:spTree>
    <p:extLst>
      <p:ext uri="{BB962C8B-B14F-4D97-AF65-F5344CB8AC3E}">
        <p14:creationId xmlns:p14="http://schemas.microsoft.com/office/powerpoint/2010/main" val="39544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El objetivo general que se presenta a continuación tiene que ver con las estrategias establecidas para el Sistema Educativo Nacional, de fortalecer la calidad educativa,</a:t>
            </a:r>
            <a:r>
              <a:rPr lang="es-MX" baseline="0" dirty="0" smtClean="0"/>
              <a:t> mediante la mejora de la instrumentación de los Planes y Programas de estudio, para lo cual enfatiza los siguientes puntos, dentro de los cuales se considera la rendición de cuentas  </a:t>
            </a:r>
            <a:endParaRPr lang="es-MX"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s-MX" dirty="0" smtClean="0"/>
              <a:t> </a:t>
            </a:r>
          </a:p>
          <a:p>
            <a:r>
              <a:rPr lang="es-MX" baseline="0" dirty="0" smtClean="0"/>
              <a:t> </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8</a:t>
            </a:fld>
            <a:endParaRPr lang="es-MX"/>
          </a:p>
        </p:txBody>
      </p:sp>
    </p:spTree>
    <p:extLst>
      <p:ext uri="{BB962C8B-B14F-4D97-AF65-F5344CB8AC3E}">
        <p14:creationId xmlns:p14="http://schemas.microsoft.com/office/powerpoint/2010/main" val="180630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Una iniciativa de la SFP es la práctica de la transparencia y la rendición de cuentas, que realizan los beneficiarios organizados en comités de Contraloría Social, quienes</a:t>
            </a:r>
            <a:r>
              <a:rPr lang="es-MX" sz="1200" kern="1200" baseline="0" dirty="0" smtClean="0">
                <a:solidFill>
                  <a:schemeClr val="tx1"/>
                </a:solidFill>
                <a:effectLst/>
                <a:latin typeface="+mn-lt"/>
                <a:ea typeface="+mn-ea"/>
                <a:cs typeface="+mn-cs"/>
              </a:rPr>
              <a:t> se encargan de verificar el cumplimiento de las metas establecidas en cada proyecto del programa, así como la correcta aplicación de los recursos que se asignan a las instituciones.</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tx1"/>
              </a:solidFill>
              <a:effectLst/>
              <a:latin typeface="+mn-lt"/>
              <a:ea typeface="+mn-ea"/>
              <a:cs typeface="+mn-cs"/>
            </a:endParaRPr>
          </a:p>
          <a:p>
            <a:r>
              <a:rPr lang="es-MX" dirty="0" smtClean="0"/>
              <a:t>La vigilancia de los recursos del PFCE de un año se vigila en el siguiente año, por lo cual en el presente ejercicio 2017, se están vigilando los recursos 2016, y a diferencia de otros años, en el 2017 se vigilarán dos ejercicios, el 2016</a:t>
            </a:r>
            <a:r>
              <a:rPr lang="es-MX" baseline="0" dirty="0" smtClean="0"/>
              <a:t> y el  2017.</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9</a:t>
            </a:fld>
            <a:endParaRPr lang="es-MX"/>
          </a:p>
        </p:txBody>
      </p:sp>
    </p:spTree>
    <p:extLst>
      <p:ext uri="{BB962C8B-B14F-4D97-AF65-F5344CB8AC3E}">
        <p14:creationId xmlns:p14="http://schemas.microsoft.com/office/powerpoint/2010/main" val="219146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Como lo expresa la presente diapositiva, la </a:t>
            </a:r>
            <a:r>
              <a:rPr lang="es-MX" sz="1200" dirty="0" smtClean="0"/>
              <a:t>población objetivo del PFCE, son las instituciones que obtuvieron una evaluación favorable a sus proyectos durante la evaluación 2016-2017, que han cumplido con las normas establecidas</a:t>
            </a:r>
            <a:r>
              <a:rPr lang="es-MX" sz="1200" baseline="0" dirty="0" smtClean="0"/>
              <a:t> en las Reglas de Operación.</a:t>
            </a:r>
          </a:p>
          <a:p>
            <a:endParaRPr lang="es-MX" sz="1200" baseline="0" dirty="0" smtClean="0"/>
          </a:p>
          <a:p>
            <a:r>
              <a:rPr lang="es-MX" sz="1200" baseline="0" dirty="0" smtClean="0"/>
              <a:t>Al respecto de los beneficiarios, dentro del objetivo del programa se especifica que </a:t>
            </a:r>
            <a:r>
              <a:rPr lang="es-MX" dirty="0" smtClean="0"/>
              <a:t>fortalece la calidad y pertinencia de la educación superior, mediante la mejora de planes y programas, son las instituciones</a:t>
            </a:r>
            <a:r>
              <a:rPr lang="es-MX" baseline="0" dirty="0" smtClean="0"/>
              <a:t> sus beneficiarios directos, por lo que se hace la contraloría social a los que resultan beneficiados de mejorar los planes y programas, es decir los </a:t>
            </a:r>
            <a:r>
              <a:rPr lang="es-MX" sz="1200" dirty="0" smtClean="0"/>
              <a:t>profesores, estudiantes y administrativos.</a:t>
            </a:r>
            <a:r>
              <a:rPr lang="es-MX" baseline="0" dirty="0" smtClean="0"/>
              <a:t> </a:t>
            </a:r>
            <a:endParaRPr lang="es-MX" dirty="0"/>
          </a:p>
        </p:txBody>
      </p:sp>
      <p:sp>
        <p:nvSpPr>
          <p:cNvPr id="4" name="Marcador de número de diapositiva 3"/>
          <p:cNvSpPr>
            <a:spLocks noGrp="1"/>
          </p:cNvSpPr>
          <p:nvPr>
            <p:ph type="sldNum" sz="quarter" idx="10"/>
          </p:nvPr>
        </p:nvSpPr>
        <p:spPr/>
        <p:txBody>
          <a:bodyPr/>
          <a:lstStyle/>
          <a:p>
            <a:fld id="{32CAB2BC-6422-4604-9C10-EE3B602B096B}" type="slidenum">
              <a:rPr lang="es-MX" smtClean="0"/>
              <a:t>10</a:t>
            </a:fld>
            <a:endParaRPr lang="es-MX"/>
          </a:p>
        </p:txBody>
      </p:sp>
    </p:spTree>
    <p:extLst>
      <p:ext uri="{BB962C8B-B14F-4D97-AF65-F5344CB8AC3E}">
        <p14:creationId xmlns:p14="http://schemas.microsoft.com/office/powerpoint/2010/main" val="428974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3E15AD42-2FD2-4073-A88D-6DDC97F7B5AF}" type="datetimeFigureOut">
              <a:rPr lang="es-MX" smtClean="0"/>
              <a:t>15/05/2019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369714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E15AD42-2FD2-4073-A88D-6DDC97F7B5AF}" type="datetimeFigureOut">
              <a:rPr lang="es-MX" smtClean="0"/>
              <a:t>15/05/2019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56870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E15AD42-2FD2-4073-A88D-6DDC97F7B5AF}" type="datetimeFigureOut">
              <a:rPr lang="es-MX" smtClean="0"/>
              <a:t>15/05/2019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125529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E15AD42-2FD2-4073-A88D-6DDC97F7B5AF}" type="datetimeFigureOut">
              <a:rPr lang="es-MX" smtClean="0"/>
              <a:t>15/05/2019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157061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E15AD42-2FD2-4073-A88D-6DDC97F7B5AF}" type="datetimeFigureOut">
              <a:rPr lang="es-MX" smtClean="0"/>
              <a:t>15/05/2019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123777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3E15AD42-2FD2-4073-A88D-6DDC97F7B5AF}" type="datetimeFigureOut">
              <a:rPr lang="es-MX" smtClean="0"/>
              <a:t>15/05/2019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193404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3E15AD42-2FD2-4073-A88D-6DDC97F7B5AF}" type="datetimeFigureOut">
              <a:rPr lang="es-MX" smtClean="0"/>
              <a:t>15/05/2019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368334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3E15AD42-2FD2-4073-A88D-6DDC97F7B5AF}" type="datetimeFigureOut">
              <a:rPr lang="es-MX" smtClean="0"/>
              <a:t>15/05/2019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344501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E15AD42-2FD2-4073-A88D-6DDC97F7B5AF}" type="datetimeFigureOut">
              <a:rPr lang="es-MX" smtClean="0"/>
              <a:t>15/05/2019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134017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E15AD42-2FD2-4073-A88D-6DDC97F7B5AF}" type="datetimeFigureOut">
              <a:rPr lang="es-MX" smtClean="0"/>
              <a:t>15/05/2019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428270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E15AD42-2FD2-4073-A88D-6DDC97F7B5AF}" type="datetimeFigureOut">
              <a:rPr lang="es-MX" smtClean="0"/>
              <a:t>15/05/2019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A1BEB2C-E292-47E3-9C66-81CFBB2B8FCA}" type="slidenum">
              <a:rPr lang="es-MX" smtClean="0"/>
              <a:t>‹Nº›</a:t>
            </a:fld>
            <a:endParaRPr lang="es-MX"/>
          </a:p>
        </p:txBody>
      </p:sp>
    </p:spTree>
    <p:extLst>
      <p:ext uri="{BB962C8B-B14F-4D97-AF65-F5344CB8AC3E}">
        <p14:creationId xmlns:p14="http://schemas.microsoft.com/office/powerpoint/2010/main" val="252893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5AD42-2FD2-4073-A88D-6DDC97F7B5AF}" type="datetimeFigureOut">
              <a:rPr lang="es-MX" smtClean="0"/>
              <a:t>15/05/2019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BEB2C-E292-47E3-9C66-81CFBB2B8FCA}" type="slidenum">
              <a:rPr lang="es-MX" smtClean="0"/>
              <a:t>‹Nº›</a:t>
            </a:fld>
            <a:endParaRPr lang="es-MX"/>
          </a:p>
        </p:txBody>
      </p:sp>
    </p:spTree>
    <p:extLst>
      <p:ext uri="{BB962C8B-B14F-4D97-AF65-F5344CB8AC3E}">
        <p14:creationId xmlns:p14="http://schemas.microsoft.com/office/powerpoint/2010/main" val="1627926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56267" y="3153970"/>
            <a:ext cx="9144000" cy="2157147"/>
          </a:xfrm>
        </p:spPr>
        <p:txBody>
          <a:bodyPr>
            <a:normAutofit fontScale="90000"/>
          </a:bodyPr>
          <a:lstStyle/>
          <a:p>
            <a:r>
              <a:rPr lang="es-MX" sz="3600" b="1" dirty="0" smtClean="0">
                <a:solidFill>
                  <a:schemeClr val="bg2">
                    <a:lumMod val="25000"/>
                  </a:schemeClr>
                </a:solidFill>
                <a:latin typeface="Soberana Sans" panose="02000000000000000000" pitchFamily="50" charset="0"/>
              </a:rPr>
              <a:t/>
            </a:r>
            <a:br>
              <a:rPr lang="es-MX" sz="3600" b="1" dirty="0" smtClean="0">
                <a:solidFill>
                  <a:schemeClr val="bg2">
                    <a:lumMod val="25000"/>
                  </a:schemeClr>
                </a:solidFill>
                <a:latin typeface="Soberana Sans" panose="02000000000000000000" pitchFamily="50" charset="0"/>
              </a:rPr>
            </a:br>
            <a:r>
              <a:rPr lang="es-MX" sz="3600" b="1" dirty="0" smtClean="0">
                <a:solidFill>
                  <a:schemeClr val="bg2">
                    <a:lumMod val="25000"/>
                  </a:schemeClr>
                </a:solidFill>
                <a:latin typeface="Soberana Sans" panose="02000000000000000000" pitchFamily="50" charset="0"/>
              </a:rPr>
              <a:t>Contraloría Social en el </a:t>
            </a:r>
            <a:br>
              <a:rPr lang="es-MX" sz="3600" b="1" dirty="0" smtClean="0">
                <a:solidFill>
                  <a:schemeClr val="bg2">
                    <a:lumMod val="25000"/>
                  </a:schemeClr>
                </a:solidFill>
                <a:latin typeface="Soberana Sans" panose="02000000000000000000" pitchFamily="50" charset="0"/>
              </a:rPr>
            </a:br>
            <a:r>
              <a:rPr lang="es-MX" sz="3600" b="1" dirty="0" smtClean="0">
                <a:solidFill>
                  <a:schemeClr val="bg2">
                    <a:lumMod val="25000"/>
                  </a:schemeClr>
                </a:solidFill>
                <a:latin typeface="Soberana Sans" panose="02000000000000000000" pitchFamily="50" charset="0"/>
              </a:rPr>
              <a:t>Programa Fortalecimiento de la Calidad Educativa</a:t>
            </a:r>
            <a:r>
              <a:rPr lang="es-MX" sz="4000" dirty="0" smtClean="0"/>
              <a:t/>
            </a:r>
            <a:br>
              <a:rPr lang="es-MX" sz="4000" dirty="0" smtClean="0"/>
            </a:br>
            <a:r>
              <a:rPr lang="es-MX" sz="4000" dirty="0" smtClean="0">
                <a:solidFill>
                  <a:schemeClr val="bg2">
                    <a:lumMod val="25000"/>
                  </a:schemeClr>
                </a:solidFill>
                <a:latin typeface="Soberana Sans" panose="02000000000000000000" pitchFamily="50" charset="0"/>
              </a:rPr>
              <a:t>(PFCE)</a:t>
            </a:r>
            <a:endParaRPr lang="es-MX" sz="4000" dirty="0">
              <a:solidFill>
                <a:schemeClr val="bg2">
                  <a:lumMod val="25000"/>
                </a:schemeClr>
              </a:solidFill>
              <a:latin typeface="Soberana Sans" panose="02000000000000000000" pitchFamily="50"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19500" cy="1143000"/>
          </a:xfrm>
          <a:prstGeom prst="rect">
            <a:avLst/>
          </a:prstGeom>
        </p:spPr>
      </p:pic>
      <p:sp>
        <p:nvSpPr>
          <p:cNvPr id="9" name="CuadroTexto 8"/>
          <p:cNvSpPr txBox="1"/>
          <p:nvPr/>
        </p:nvSpPr>
        <p:spPr>
          <a:xfrm>
            <a:off x="186266" y="5858934"/>
            <a:ext cx="1828800" cy="338667"/>
          </a:xfrm>
          <a:prstGeom prst="rect">
            <a:avLst/>
          </a:prstGeom>
          <a:noFill/>
        </p:spPr>
        <p:txBody>
          <a:bodyPr wrap="square" rtlCol="0">
            <a:spAutoFit/>
          </a:bodyPr>
          <a:lstStyle/>
          <a:p>
            <a:endParaRPr lang="es-MX" sz="1600" b="1" dirty="0">
              <a:latin typeface="Soberana Sans" panose="02000000000000000000" pitchFamily="50" charset="0"/>
            </a:endParaRPr>
          </a:p>
        </p:txBody>
      </p:sp>
      <p:sp>
        <p:nvSpPr>
          <p:cNvPr id="10" name="CuadroTexto 9"/>
          <p:cNvSpPr txBox="1"/>
          <p:nvPr/>
        </p:nvSpPr>
        <p:spPr>
          <a:xfrm>
            <a:off x="10363200" y="6197601"/>
            <a:ext cx="1828800" cy="400110"/>
          </a:xfrm>
          <a:prstGeom prst="rect">
            <a:avLst/>
          </a:prstGeom>
          <a:noFill/>
        </p:spPr>
        <p:txBody>
          <a:bodyPr wrap="square" rtlCol="0">
            <a:spAutoFit/>
          </a:bodyPr>
          <a:lstStyle/>
          <a:p>
            <a:r>
              <a:rPr lang="es-MX" sz="2000" b="1" dirty="0" smtClean="0">
                <a:latin typeface="Soberana Sans" panose="02000000000000000000" pitchFamily="50" charset="0"/>
              </a:rPr>
              <a:t>Mayo 2019</a:t>
            </a:r>
            <a:endParaRPr lang="es-MX" sz="2000" b="1" dirty="0">
              <a:latin typeface="Soberana Sans" panose="02000000000000000000" pitchFamily="50" charset="0"/>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0919" y="170975"/>
            <a:ext cx="2763911" cy="1134105"/>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924" y="170975"/>
            <a:ext cx="2235709" cy="2235709"/>
          </a:xfrm>
          <a:prstGeom prst="rect">
            <a:avLst/>
          </a:prstGeom>
        </p:spPr>
      </p:pic>
      <p:sp>
        <p:nvSpPr>
          <p:cNvPr id="4" name="CuadroTexto 3"/>
          <p:cNvSpPr txBox="1"/>
          <p:nvPr/>
        </p:nvSpPr>
        <p:spPr>
          <a:xfrm>
            <a:off x="4267200" y="2247139"/>
            <a:ext cx="3343159" cy="369332"/>
          </a:xfrm>
          <a:prstGeom prst="rect">
            <a:avLst/>
          </a:prstGeom>
          <a:noFill/>
        </p:spPr>
        <p:txBody>
          <a:bodyPr wrap="none" rtlCol="0">
            <a:spAutoFit/>
          </a:bodyPr>
          <a:lstStyle/>
          <a:p>
            <a:r>
              <a:rPr lang="es-ES" dirty="0" smtClean="0"/>
              <a:t>UNIVERSIDAD DE QUINTANA ROO</a:t>
            </a:r>
            <a:endParaRPr lang="es-MX" dirty="0"/>
          </a:p>
        </p:txBody>
      </p:sp>
    </p:spTree>
    <p:extLst>
      <p:ext uri="{BB962C8B-B14F-4D97-AF65-F5344CB8AC3E}">
        <p14:creationId xmlns:p14="http://schemas.microsoft.com/office/powerpoint/2010/main" val="1751156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668" y="365125"/>
            <a:ext cx="10388600" cy="1325563"/>
          </a:xfrm>
        </p:spPr>
        <p:txBody>
          <a:bodyPr>
            <a:normAutofit/>
          </a:bodyPr>
          <a:lstStyle/>
          <a:p>
            <a:r>
              <a:rPr lang="es-MX" sz="2800" b="1" i="1" dirty="0" smtClean="0">
                <a:solidFill>
                  <a:schemeClr val="bg2">
                    <a:lumMod val="50000"/>
                  </a:schemeClr>
                </a:solidFill>
                <a:latin typeface="Soberana Sans" panose="02000000000000000000" pitchFamily="50" charset="0"/>
              </a:rPr>
              <a:t>¿Quiénes </a:t>
            </a:r>
            <a:r>
              <a:rPr lang="es-MX" sz="2800" b="1" i="1" dirty="0">
                <a:solidFill>
                  <a:schemeClr val="bg2">
                    <a:lumMod val="50000"/>
                  </a:schemeClr>
                </a:solidFill>
                <a:latin typeface="Soberana Sans" panose="02000000000000000000" pitchFamily="50" charset="0"/>
              </a:rPr>
              <a:t>son los beneficiarios del PFCE</a:t>
            </a:r>
            <a:r>
              <a:rPr lang="es-MX" sz="2800" b="1" i="1" dirty="0" smtClean="0">
                <a:solidFill>
                  <a:schemeClr val="bg2">
                    <a:lumMod val="50000"/>
                  </a:schemeClr>
                </a:solidFill>
                <a:latin typeface="Soberana Sans" panose="02000000000000000000" pitchFamily="50" charset="0"/>
              </a:rPr>
              <a:t>?</a:t>
            </a:r>
            <a:endParaRPr lang="es-MX" sz="2800" b="1" i="1" dirty="0">
              <a:solidFill>
                <a:schemeClr val="bg2">
                  <a:lumMod val="50000"/>
                </a:schemeClr>
              </a:solidFill>
              <a:latin typeface="Soberana Sans" panose="02000000000000000000" pitchFamily="50" charset="0"/>
            </a:endParaRPr>
          </a:p>
        </p:txBody>
      </p:sp>
      <p:sp>
        <p:nvSpPr>
          <p:cNvPr id="3" name="Marcador de contenido 2"/>
          <p:cNvSpPr>
            <a:spLocks noGrp="1"/>
          </p:cNvSpPr>
          <p:nvPr>
            <p:ph idx="1"/>
          </p:nvPr>
        </p:nvSpPr>
        <p:spPr>
          <a:xfrm>
            <a:off x="465667" y="1354666"/>
            <a:ext cx="8644466" cy="5350933"/>
          </a:xfrm>
        </p:spPr>
        <p:txBody>
          <a:bodyPr>
            <a:normAutofit/>
          </a:bodyPr>
          <a:lstStyle/>
          <a:p>
            <a:r>
              <a:rPr lang="es-MX" sz="2400" dirty="0"/>
              <a:t>Instituciones de Educación Superior que forman parte de la población objetivo del PFCE, que obtuvieron una evaluación favorable a sus proyectos </a:t>
            </a:r>
            <a:r>
              <a:rPr lang="es-MX" sz="2400" dirty="0" smtClean="0"/>
              <a:t>por parte de los Comités de Pares Académicos conformados para tal propósito, durante la etapa de </a:t>
            </a:r>
            <a:r>
              <a:rPr lang="es-MX" sz="2400" dirty="0" err="1" smtClean="0"/>
              <a:t>dictaminación</a:t>
            </a:r>
            <a:r>
              <a:rPr lang="es-MX" sz="2400" dirty="0" smtClean="0"/>
              <a:t> 2019-2020 y </a:t>
            </a:r>
            <a:r>
              <a:rPr lang="es-MX" sz="2400" dirty="0"/>
              <a:t>que al momento de la </a:t>
            </a:r>
            <a:r>
              <a:rPr lang="es-MX" sz="2400" dirty="0" smtClean="0"/>
              <a:t>asignación cumplieron con las obligaciones </a:t>
            </a:r>
            <a:r>
              <a:rPr lang="es-MX" sz="2400" dirty="0"/>
              <a:t>establecidas en las Reglas de Operación vigentes</a:t>
            </a:r>
            <a:r>
              <a:rPr lang="es-MX" sz="2400" dirty="0" smtClean="0"/>
              <a:t>.</a:t>
            </a:r>
          </a:p>
          <a:p>
            <a:endParaRPr lang="es-MX" sz="2400" b="1" i="1" dirty="0" smtClean="0">
              <a:solidFill>
                <a:schemeClr val="bg2">
                  <a:lumMod val="50000"/>
                </a:schemeClr>
              </a:solidFill>
              <a:latin typeface="Soberana Sans" panose="02000000000000000000" pitchFamily="50" charset="0"/>
            </a:endParaRPr>
          </a:p>
          <a:p>
            <a:pPr marL="0" indent="0">
              <a:buNone/>
            </a:pPr>
            <a:r>
              <a:rPr lang="es-MX" b="1" i="1" dirty="0" smtClean="0">
                <a:solidFill>
                  <a:schemeClr val="bg2">
                    <a:lumMod val="50000"/>
                  </a:schemeClr>
                </a:solidFill>
                <a:latin typeface="Soberana Sans" panose="02000000000000000000" pitchFamily="50" charset="0"/>
              </a:rPr>
              <a:t>¿</a:t>
            </a:r>
            <a:r>
              <a:rPr lang="es-MX" b="1" i="1" dirty="0">
                <a:solidFill>
                  <a:schemeClr val="bg2">
                    <a:lumMod val="50000"/>
                  </a:schemeClr>
                </a:solidFill>
                <a:latin typeface="Soberana Sans" panose="02000000000000000000" pitchFamily="50" charset="0"/>
              </a:rPr>
              <a:t>Quiénes son los beneficiarios del </a:t>
            </a:r>
            <a:r>
              <a:rPr lang="es-MX" b="1" i="1" dirty="0" smtClean="0">
                <a:solidFill>
                  <a:schemeClr val="bg2">
                    <a:lumMod val="50000"/>
                  </a:schemeClr>
                </a:solidFill>
                <a:latin typeface="Soberana Sans" panose="02000000000000000000" pitchFamily="50" charset="0"/>
              </a:rPr>
              <a:t>PFCE para la Contraloría Social?</a:t>
            </a:r>
          </a:p>
          <a:p>
            <a:r>
              <a:rPr lang="es-MX" sz="2400" dirty="0" smtClean="0"/>
              <a:t>Cualquier </a:t>
            </a:r>
            <a:r>
              <a:rPr lang="es-MX" sz="2400" dirty="0"/>
              <a:t>profesor, estudiante o administrativo de cualquier programa educativo impartido por la Instancias Ejecutoras (IES), que resultó apoyado a través del PFCE.</a:t>
            </a:r>
          </a:p>
          <a:p>
            <a:endParaRPr lang="es-MX" dirty="0"/>
          </a:p>
          <a:p>
            <a:endParaRPr lang="es-MX"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298" y="4658254"/>
            <a:ext cx="2413000" cy="131762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446" y="1354666"/>
            <a:ext cx="1400705" cy="1400705"/>
          </a:xfrm>
          <a:prstGeom prst="rect">
            <a:avLst/>
          </a:prstGeom>
        </p:spPr>
      </p:pic>
    </p:spTree>
    <p:extLst>
      <p:ext uri="{BB962C8B-B14F-4D97-AF65-F5344CB8AC3E}">
        <p14:creationId xmlns:p14="http://schemas.microsoft.com/office/powerpoint/2010/main" val="2959582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upo 52"/>
          <p:cNvGrpSpPr/>
          <p:nvPr/>
        </p:nvGrpSpPr>
        <p:grpSpPr>
          <a:xfrm>
            <a:off x="1047641" y="1439333"/>
            <a:ext cx="9467959" cy="4809068"/>
            <a:chOff x="1166176" y="801019"/>
            <a:chExt cx="9044624" cy="4312848"/>
          </a:xfrm>
        </p:grpSpPr>
        <p:cxnSp>
          <p:nvCxnSpPr>
            <p:cNvPr id="34" name="Conector recto de flecha 33"/>
            <p:cNvCxnSpPr/>
            <p:nvPr/>
          </p:nvCxnSpPr>
          <p:spPr>
            <a:xfrm flipV="1">
              <a:off x="9290497" y="2152565"/>
              <a:ext cx="0" cy="1464536"/>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8440736" y="840985"/>
              <a:ext cx="1629687" cy="110189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600" dirty="0">
                  <a:effectLst/>
                  <a:latin typeface="Candara" panose="020E0502030303020204" pitchFamily="34" charset="0"/>
                  <a:ea typeface="Calibri" panose="020F0502020204030204" pitchFamily="34" charset="0"/>
                  <a:cs typeface="Times New Roman" panose="02020603050405020304" pitchFamily="18" charset="0"/>
                </a:rPr>
                <a:t>Instituciones de Educación Superior (</a:t>
              </a:r>
              <a:r>
                <a:rPr lang="es-MX" sz="1600" dirty="0">
                  <a:latin typeface="Candara" panose="020E0502030303020204" pitchFamily="34" charset="0"/>
                  <a:ea typeface="Calibri" panose="020F0502020204030204" pitchFamily="34" charset="0"/>
                  <a:cs typeface="Times New Roman" panose="02020603050405020304" pitchFamily="18" charset="0"/>
                </a:rPr>
                <a:t>IES)</a:t>
              </a:r>
            </a:p>
          </p:txBody>
        </p:sp>
        <p:sp>
          <p:nvSpPr>
            <p:cNvPr id="5" name="Rectángulo redondeado 4"/>
            <p:cNvSpPr/>
            <p:nvPr/>
          </p:nvSpPr>
          <p:spPr>
            <a:xfrm>
              <a:off x="1166176" y="801019"/>
              <a:ext cx="1629688" cy="114185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600"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Secretaría de la Función Pública</a:t>
              </a:r>
              <a:endParaRPr lang="es-MX" sz="2400" dirty="0">
                <a:effectLst/>
                <a:ea typeface="Calibri" panose="020F0502020204030204" pitchFamily="34" charset="0"/>
                <a:cs typeface="Times New Roman" panose="02020603050405020304" pitchFamily="18" charset="0"/>
              </a:endParaRPr>
            </a:p>
          </p:txBody>
        </p:sp>
        <p:sp>
          <p:nvSpPr>
            <p:cNvPr id="6" name="Rectángulo redondeado 5"/>
            <p:cNvSpPr/>
            <p:nvPr/>
          </p:nvSpPr>
          <p:spPr>
            <a:xfrm>
              <a:off x="4803476" y="801019"/>
              <a:ext cx="1651237" cy="112470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600" dirty="0">
                  <a:effectLst/>
                  <a:latin typeface="Candara" panose="020E0502030303020204" pitchFamily="34" charset="0"/>
                  <a:ea typeface="Calibri" panose="020F0502020204030204" pitchFamily="34" charset="0"/>
                  <a:cs typeface="Times New Roman" panose="02020603050405020304" pitchFamily="18" charset="0"/>
                </a:rPr>
                <a:t>Secretaría de Educación Pública</a:t>
              </a:r>
              <a:endParaRPr lang="es-MX" sz="2400" dirty="0">
                <a:effectLst/>
                <a:ea typeface="Calibri" panose="020F0502020204030204" pitchFamily="34" charset="0"/>
                <a:cs typeface="Times New Roman" panose="02020603050405020304" pitchFamily="18" charset="0"/>
              </a:endParaRPr>
            </a:p>
          </p:txBody>
        </p:sp>
        <p:cxnSp>
          <p:nvCxnSpPr>
            <p:cNvPr id="17" name="Conector recto de flecha 16"/>
            <p:cNvCxnSpPr/>
            <p:nvPr/>
          </p:nvCxnSpPr>
          <p:spPr>
            <a:xfrm>
              <a:off x="2988908" y="1355043"/>
              <a:ext cx="1480122" cy="0"/>
            </a:xfrm>
            <a:prstGeom prst="straightConnector1">
              <a:avLst/>
            </a:prstGeom>
            <a:ln w="63500">
              <a:headEnd type="triangle"/>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p:cNvCxnSpPr/>
            <p:nvPr/>
          </p:nvCxnSpPr>
          <p:spPr>
            <a:xfrm>
              <a:off x="6707664" y="1355043"/>
              <a:ext cx="1480122" cy="0"/>
            </a:xfrm>
            <a:prstGeom prst="straightConnector1">
              <a:avLst/>
            </a:prstGeom>
            <a:ln w="63500">
              <a:headEnd type="triangle"/>
              <a:tailEnd type="triangle"/>
            </a:ln>
          </p:spPr>
          <p:style>
            <a:lnRef idx="3">
              <a:schemeClr val="dk1"/>
            </a:lnRef>
            <a:fillRef idx="0">
              <a:schemeClr val="dk1"/>
            </a:fillRef>
            <a:effectRef idx="2">
              <a:schemeClr val="dk1"/>
            </a:effectRef>
            <a:fontRef idx="minor">
              <a:schemeClr val="tx1"/>
            </a:fontRef>
          </p:style>
        </p:cxnSp>
        <p:sp>
          <p:nvSpPr>
            <p:cNvPr id="31" name="Rectángulo redondeado 30"/>
            <p:cNvSpPr/>
            <p:nvPr/>
          </p:nvSpPr>
          <p:spPr>
            <a:xfrm>
              <a:off x="8440736" y="3823598"/>
              <a:ext cx="1770064" cy="1290269"/>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600" dirty="0">
                  <a:effectLst/>
                  <a:latin typeface="Candara" panose="020E0502030303020204" pitchFamily="34" charset="0"/>
                  <a:ea typeface="Calibri" panose="020F0502020204030204" pitchFamily="34" charset="0"/>
                  <a:cs typeface="Times New Roman" panose="02020603050405020304" pitchFamily="18" charset="0"/>
                </a:rPr>
                <a:t>Órgano Estatal de Control (OEC)</a:t>
              </a:r>
              <a:endParaRPr lang="es-MX" sz="2400" dirty="0">
                <a:effectLst/>
                <a:ea typeface="Calibri" panose="020F0502020204030204" pitchFamily="34" charset="0"/>
                <a:cs typeface="Times New Roman" panose="02020603050405020304" pitchFamily="18" charset="0"/>
              </a:endParaRPr>
            </a:p>
          </p:txBody>
        </p:sp>
        <p:sp>
          <p:nvSpPr>
            <p:cNvPr id="33" name="Rectángulo redondeado 32"/>
            <p:cNvSpPr/>
            <p:nvPr/>
          </p:nvSpPr>
          <p:spPr>
            <a:xfrm>
              <a:off x="2724752" y="3556983"/>
              <a:ext cx="2092193" cy="149910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600"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Comités de Contraloría Social</a:t>
              </a:r>
              <a:endParaRPr lang="es-MX" sz="2400" dirty="0">
                <a:effectLst/>
                <a:ea typeface="Calibri" panose="020F0502020204030204" pitchFamily="34" charset="0"/>
                <a:cs typeface="Times New Roman" panose="02020603050405020304" pitchFamily="18" charset="0"/>
              </a:endParaRPr>
            </a:p>
          </p:txBody>
        </p:sp>
        <p:cxnSp>
          <p:nvCxnSpPr>
            <p:cNvPr id="36" name="Conector recto de flecha 35"/>
            <p:cNvCxnSpPr/>
            <p:nvPr/>
          </p:nvCxnSpPr>
          <p:spPr>
            <a:xfrm flipV="1">
              <a:off x="5062145" y="1942876"/>
              <a:ext cx="3125640" cy="1846803"/>
            </a:xfrm>
            <a:prstGeom prst="straightConnector1">
              <a:avLst/>
            </a:prstGeom>
            <a:ln w="63500">
              <a:headEnd type="triangle"/>
              <a:tailEnd type="triangle"/>
            </a:ln>
          </p:spPr>
          <p:style>
            <a:lnRef idx="3">
              <a:schemeClr val="dk1"/>
            </a:lnRef>
            <a:fillRef idx="0">
              <a:schemeClr val="dk1"/>
            </a:fillRef>
            <a:effectRef idx="2">
              <a:schemeClr val="dk1"/>
            </a:effectRef>
            <a:fontRef idx="minor">
              <a:schemeClr val="tx1"/>
            </a:fontRef>
          </p:style>
        </p:cxnSp>
        <p:cxnSp>
          <p:nvCxnSpPr>
            <p:cNvPr id="48" name="Conector recto de flecha 47"/>
            <p:cNvCxnSpPr/>
            <p:nvPr/>
          </p:nvCxnSpPr>
          <p:spPr>
            <a:xfrm>
              <a:off x="5192813" y="4468733"/>
              <a:ext cx="2994972" cy="1"/>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4" name="Título 1"/>
          <p:cNvSpPr txBox="1">
            <a:spLocks/>
          </p:cNvSpPr>
          <p:nvPr/>
        </p:nvSpPr>
        <p:spPr>
          <a:xfrm>
            <a:off x="389467" y="365125"/>
            <a:ext cx="10591801" cy="7016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2800" b="1" i="1" dirty="0" smtClean="0">
                <a:solidFill>
                  <a:schemeClr val="bg2">
                    <a:lumMod val="50000"/>
                  </a:schemeClr>
                </a:solidFill>
                <a:latin typeface="Soberana Sans" panose="02000000000000000000" pitchFamily="50" charset="0"/>
              </a:rPr>
              <a:t>Funcionamiento general de la Contraloría Social en el PFCE</a:t>
            </a:r>
            <a:endParaRPr lang="es-MX" sz="2800" b="1" i="1" dirty="0">
              <a:solidFill>
                <a:schemeClr val="bg2">
                  <a:lumMod val="50000"/>
                </a:schemeClr>
              </a:solidFill>
              <a:latin typeface="Soberana Sans" panose="02000000000000000000" pitchFamily="50" charset="0"/>
            </a:endParaRPr>
          </a:p>
        </p:txBody>
      </p:sp>
    </p:spTree>
    <p:extLst>
      <p:ext uri="{BB962C8B-B14F-4D97-AF65-F5344CB8AC3E}">
        <p14:creationId xmlns:p14="http://schemas.microsoft.com/office/powerpoint/2010/main" val="1249451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noChangeArrowheads="1"/>
          </p:cNvPicPr>
          <p:nvPr/>
        </p:nvPicPr>
        <p:blipFill>
          <a:blip r:embed="rId2">
            <a:extLst>
              <a:ext uri="{28A0092B-C50C-407E-A947-70E740481C1C}">
                <a14:useLocalDpi xmlns:a14="http://schemas.microsoft.com/office/drawing/2010/main" val="0"/>
              </a:ext>
            </a:extLst>
          </a:blip>
          <a:srcRect t="12500" b="10577"/>
          <a:stretch>
            <a:fillRect/>
          </a:stretch>
        </p:blipFill>
        <p:spPr bwMode="auto">
          <a:xfrm>
            <a:off x="13187363" y="1371600"/>
            <a:ext cx="1647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a:blip r:embed="rId3"/>
          <a:stretch>
            <a:fillRect/>
          </a:stretch>
        </p:blipFill>
        <p:spPr>
          <a:xfrm>
            <a:off x="104470" y="201336"/>
            <a:ext cx="11807897" cy="6535024"/>
          </a:xfrm>
          <a:prstGeom prst="rect">
            <a:avLst/>
          </a:prstGeom>
        </p:spPr>
      </p:pic>
    </p:spTree>
    <p:extLst>
      <p:ext uri="{BB962C8B-B14F-4D97-AF65-F5344CB8AC3E}">
        <p14:creationId xmlns:p14="http://schemas.microsoft.com/office/powerpoint/2010/main" val="272652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559" y="322945"/>
            <a:ext cx="11358881" cy="549273"/>
          </a:xfrm>
        </p:spPr>
        <p:txBody>
          <a:bodyPr>
            <a:noAutofit/>
          </a:bodyPr>
          <a:lstStyle/>
          <a:p>
            <a:pPr algn="ctr"/>
            <a:r>
              <a:rPr lang="es-MX" sz="2800" b="1" i="1" dirty="0" smtClean="0">
                <a:solidFill>
                  <a:schemeClr val="bg2">
                    <a:lumMod val="50000"/>
                  </a:schemeClr>
                </a:solidFill>
                <a:latin typeface="Soberana Sans" panose="02000000000000000000" pitchFamily="50" charset="0"/>
              </a:rPr>
              <a:t>Objetivo general del Comité</a:t>
            </a:r>
            <a:endParaRPr lang="es-MX" sz="2800" dirty="0"/>
          </a:p>
        </p:txBody>
      </p:sp>
      <p:sp>
        <p:nvSpPr>
          <p:cNvPr id="6" name="Rectángulo redondeado 5"/>
          <p:cNvSpPr/>
          <p:nvPr/>
        </p:nvSpPr>
        <p:spPr>
          <a:xfrm>
            <a:off x="1695044" y="1786618"/>
            <a:ext cx="8998858" cy="245539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3200" dirty="0" smtClean="0"/>
              <a:t>Dar </a:t>
            </a:r>
            <a:r>
              <a:rPr lang="es-MX" sz="3200" dirty="0"/>
              <a:t>seguimiento, supervisión y vigilancia del cumplimiento de las metas y acciones comprometidas en el Programa, así como la correcta aplicación de los recursos asignados.</a:t>
            </a:r>
          </a:p>
        </p:txBody>
      </p:sp>
    </p:spTree>
    <p:extLst>
      <p:ext uri="{BB962C8B-B14F-4D97-AF65-F5344CB8AC3E}">
        <p14:creationId xmlns:p14="http://schemas.microsoft.com/office/powerpoint/2010/main" val="928657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596571" y="942535"/>
            <a:ext cx="8998858" cy="47724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Arial" panose="020B0604020202020204" pitchFamily="34" charset="0"/>
              <a:buChar char="•"/>
            </a:pPr>
            <a:r>
              <a:rPr lang="es-MX" sz="2000" dirty="0" smtClean="0"/>
              <a:t>SOLICITAR </a:t>
            </a:r>
            <a:r>
              <a:rPr lang="es-MX" sz="2000" dirty="0"/>
              <a:t>LA INFORMACIÓN PÚBLICA RELACIONADA CON LA OPERACIÓN DEL </a:t>
            </a:r>
            <a:r>
              <a:rPr lang="es-MX" sz="2000" dirty="0" smtClean="0"/>
              <a:t>PROGRAMA.</a:t>
            </a:r>
            <a:endParaRPr lang="es-MX" sz="2000" dirty="0"/>
          </a:p>
          <a:p>
            <a:pPr marL="342900" indent="-342900">
              <a:buFont typeface="Arial" panose="020B0604020202020204" pitchFamily="34" charset="0"/>
              <a:buChar char="•"/>
            </a:pPr>
            <a:r>
              <a:rPr lang="es-MX" sz="2000" dirty="0"/>
              <a:t>VIGILAR QUE SE DIFUNDA INFORMACIÓN SUFICIENTE, VERAZ Y OPORTUNA SOBRE LA OPERACIÓN DEL PROGRAMA </a:t>
            </a:r>
            <a:r>
              <a:rPr lang="es-MX" sz="2000" dirty="0" smtClean="0"/>
              <a:t>FEDERAL.</a:t>
            </a:r>
            <a:endParaRPr lang="es-MX" sz="2000" dirty="0"/>
          </a:p>
          <a:p>
            <a:pPr marL="342900" indent="-342900">
              <a:buFont typeface="Arial" panose="020B0604020202020204" pitchFamily="34" charset="0"/>
              <a:buChar char="•"/>
            </a:pPr>
            <a:r>
              <a:rPr lang="es-MX" sz="2000" dirty="0"/>
              <a:t>VIGILAR QUE EL EJERCICIO DE LOS RECURSOS PÚBLICOS PARA LAS OBRAS, APOYOS O SERVICIOS SEA OPORTUNO TRANSPARENTE </a:t>
            </a:r>
            <a:r>
              <a:rPr lang="es-MX" sz="2000" dirty="0" smtClean="0"/>
              <a:t>Y CON </a:t>
            </a:r>
            <a:r>
              <a:rPr lang="es-MX" sz="2000" dirty="0"/>
              <a:t>APEGO A LO ESTABLECIDO EN LAS REGLAS DE </a:t>
            </a:r>
            <a:r>
              <a:rPr lang="es-MX" sz="2000" dirty="0" smtClean="0"/>
              <a:t>OPERACIÓN.</a:t>
            </a:r>
            <a:endParaRPr lang="es-MX" sz="2000" dirty="0"/>
          </a:p>
          <a:p>
            <a:pPr marL="342900" indent="-342900">
              <a:buFont typeface="Arial" panose="020B0604020202020204" pitchFamily="34" charset="0"/>
              <a:buChar char="•"/>
            </a:pPr>
            <a:r>
              <a:rPr lang="es-MX" sz="2000" dirty="0"/>
              <a:t>VIGILAR QUE SE DIFUNDA EL PADRÓN DE BENEFICIARIOS.</a:t>
            </a:r>
          </a:p>
          <a:p>
            <a:pPr marL="342900" indent="-342900">
              <a:buFont typeface="Arial" panose="020B0604020202020204" pitchFamily="34" charset="0"/>
              <a:buChar char="•"/>
            </a:pPr>
            <a:r>
              <a:rPr lang="es-MX" sz="2000" dirty="0"/>
              <a:t>VIGILAR QUE LOS BENEFICIARIOS DEL PROGRAMA FEDERAL CUMPLAN CON LOS REQUISITOS PARA TENER ESE CARÁCTER.</a:t>
            </a:r>
          </a:p>
          <a:p>
            <a:pPr marL="342900" indent="-342900">
              <a:buFont typeface="Arial" panose="020B0604020202020204" pitchFamily="34" charset="0"/>
              <a:buChar char="•"/>
            </a:pPr>
            <a:r>
              <a:rPr lang="es-MX" sz="2000" dirty="0"/>
              <a:t>VIGILAR QUE SE CUMPLA CON LOS PERIODOS DE EJECUCIÓN DE LAS OBRAS O DE LA ENTREGA DE LOS APOYOS O </a:t>
            </a:r>
            <a:r>
              <a:rPr lang="es-MX" sz="2000" dirty="0" smtClean="0"/>
              <a:t>SERVICIOS</a:t>
            </a:r>
            <a:endParaRPr lang="es-MX" sz="2000" dirty="0"/>
          </a:p>
        </p:txBody>
      </p:sp>
      <p:sp>
        <p:nvSpPr>
          <p:cNvPr id="7" name="Título 1"/>
          <p:cNvSpPr>
            <a:spLocks noGrp="1"/>
          </p:cNvSpPr>
          <p:nvPr>
            <p:ph type="title"/>
          </p:nvPr>
        </p:nvSpPr>
        <p:spPr>
          <a:xfrm>
            <a:off x="419462" y="223621"/>
            <a:ext cx="11358881" cy="549273"/>
          </a:xfrm>
        </p:spPr>
        <p:txBody>
          <a:bodyPr>
            <a:noAutofit/>
          </a:bodyPr>
          <a:lstStyle/>
          <a:p>
            <a:pPr algn="ctr"/>
            <a:r>
              <a:rPr lang="es-MX" sz="2800" b="1" i="1" dirty="0" smtClean="0">
                <a:solidFill>
                  <a:schemeClr val="bg2">
                    <a:lumMod val="50000"/>
                  </a:schemeClr>
                </a:solidFill>
                <a:latin typeface="Soberana Sans" panose="02000000000000000000" pitchFamily="50" charset="0"/>
              </a:rPr>
              <a:t>Funciones del comité de Contraloría Social</a:t>
            </a:r>
            <a:endParaRPr lang="es-MX" sz="2800" dirty="0"/>
          </a:p>
        </p:txBody>
      </p:sp>
    </p:spTree>
    <p:extLst>
      <p:ext uri="{BB962C8B-B14F-4D97-AF65-F5344CB8AC3E}">
        <p14:creationId xmlns:p14="http://schemas.microsoft.com/office/powerpoint/2010/main" val="3464119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9462" y="223621"/>
            <a:ext cx="11358881" cy="549273"/>
          </a:xfrm>
        </p:spPr>
        <p:txBody>
          <a:bodyPr>
            <a:noAutofit/>
          </a:bodyPr>
          <a:lstStyle/>
          <a:p>
            <a:pPr algn="ctr"/>
            <a:r>
              <a:rPr lang="es-MX" sz="2800" b="1" i="1" dirty="0" smtClean="0">
                <a:solidFill>
                  <a:schemeClr val="bg2">
                    <a:lumMod val="50000"/>
                  </a:schemeClr>
                </a:solidFill>
                <a:latin typeface="Soberana Sans" panose="02000000000000000000" pitchFamily="50" charset="0"/>
              </a:rPr>
              <a:t>Funciones del comité de Contraloría Social</a:t>
            </a:r>
            <a:endParaRPr lang="es-MX" sz="2800" dirty="0"/>
          </a:p>
        </p:txBody>
      </p:sp>
      <p:sp>
        <p:nvSpPr>
          <p:cNvPr id="5" name="Rectángulo redondeado 4"/>
          <p:cNvSpPr/>
          <p:nvPr/>
        </p:nvSpPr>
        <p:spPr>
          <a:xfrm>
            <a:off x="1596571" y="942535"/>
            <a:ext cx="8998858" cy="47724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Arial" panose="020B0604020202020204" pitchFamily="34" charset="0"/>
              <a:buChar char="•"/>
            </a:pPr>
            <a:r>
              <a:rPr lang="es-MX" sz="2000" dirty="0" smtClean="0"/>
              <a:t>VIGILAR </a:t>
            </a:r>
            <a:r>
              <a:rPr lang="es-MX" sz="2000" dirty="0"/>
              <a:t>QUE EXISTA DOCUMENTACIÓN COMPROBATORIA DEL EJERCICIO DE LOS RECURSOS PÚBLICOS Y DE LA ENTREGA DE </a:t>
            </a:r>
            <a:r>
              <a:rPr lang="es-MX" sz="2000" dirty="0" smtClean="0"/>
              <a:t>LAS OBRAS</a:t>
            </a:r>
            <a:r>
              <a:rPr lang="es-MX" sz="2000" dirty="0"/>
              <a:t>, APOYOS O SERVICIOS.</a:t>
            </a:r>
          </a:p>
          <a:p>
            <a:pPr marL="342900" indent="-342900">
              <a:buFont typeface="Arial" panose="020B0604020202020204" pitchFamily="34" charset="0"/>
              <a:buChar char="•"/>
            </a:pPr>
            <a:r>
              <a:rPr lang="es-MX" sz="2000" dirty="0"/>
              <a:t>VIGILAR QUE EL PROGRAMA FEDERAL NO SE UTILICE CON FINES POLÍTICOS, ELECTORALES, DE LUCRO U OTROS DISTINTOS AL </a:t>
            </a:r>
            <a:r>
              <a:rPr lang="es-MX" sz="2000" dirty="0" smtClean="0"/>
              <a:t>OBJETO DEL </a:t>
            </a:r>
            <a:r>
              <a:rPr lang="es-MX" sz="2000" dirty="0"/>
              <a:t>PROGRAMA FEDERAL.</a:t>
            </a:r>
          </a:p>
          <a:p>
            <a:pPr marL="342900" indent="-342900">
              <a:buFont typeface="Arial" panose="020B0604020202020204" pitchFamily="34" charset="0"/>
              <a:buChar char="•"/>
            </a:pPr>
            <a:r>
              <a:rPr lang="es-MX" sz="2000" dirty="0"/>
              <a:t>VIGILAR QUE EL PROGRAMA FEDERAL NO SEA APLICADO AFECTANDO LA IGUALDAD ENTRE MUJERES Y HOMBRES.</a:t>
            </a:r>
          </a:p>
          <a:p>
            <a:pPr marL="342900" indent="-342900">
              <a:buFont typeface="Arial" panose="020B0604020202020204" pitchFamily="34" charset="0"/>
              <a:buChar char="•"/>
            </a:pPr>
            <a:r>
              <a:rPr lang="es-MX" sz="2000" dirty="0"/>
              <a:t>VIGILAR QUE LAS AUTORIDADES COMPETENTES DEN ATENCIÓN A LAS QUEJAS Y DENUNCIAS RELACIONADAS CON EL </a:t>
            </a:r>
            <a:r>
              <a:rPr lang="es-MX" sz="2000" dirty="0" smtClean="0"/>
              <a:t>PROGRAMA.</a:t>
            </a:r>
            <a:endParaRPr lang="es-MX" sz="2000" dirty="0"/>
          </a:p>
          <a:p>
            <a:pPr marL="342900" indent="-342900">
              <a:buFont typeface="Arial" panose="020B0604020202020204" pitchFamily="34" charset="0"/>
              <a:buChar char="•"/>
            </a:pPr>
            <a:r>
              <a:rPr lang="es-MX" sz="2000" dirty="0"/>
              <a:t>REGISTRAR EN LOS INFORMES LOS RESULTADOS DE LAS ACTIVIDADES DE CONTRALORÍA SOCIAL REALIZADAS, ASÍ COMO </a:t>
            </a:r>
            <a:r>
              <a:rPr lang="es-MX" sz="2000" dirty="0" smtClean="0"/>
              <a:t>DAR SEGUIMIENTO</a:t>
            </a:r>
            <a:r>
              <a:rPr lang="es-MX" sz="2000" dirty="0"/>
              <a:t>, EN SU CASO, A LOS MISMOS (antes Cédulas</a:t>
            </a:r>
            <a:r>
              <a:rPr lang="es-MX" sz="2000" dirty="0" smtClean="0"/>
              <a:t>)</a:t>
            </a:r>
            <a:endParaRPr lang="es-MX" sz="2000" dirty="0"/>
          </a:p>
        </p:txBody>
      </p:sp>
    </p:spTree>
    <p:extLst>
      <p:ext uri="{BB962C8B-B14F-4D97-AF65-F5344CB8AC3E}">
        <p14:creationId xmlns:p14="http://schemas.microsoft.com/office/powerpoint/2010/main" val="3391614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596571" y="1744393"/>
            <a:ext cx="8998858" cy="253218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Arial" panose="020B0604020202020204" pitchFamily="34" charset="0"/>
              <a:buChar char="•"/>
            </a:pPr>
            <a:r>
              <a:rPr lang="es-MX" sz="2000" dirty="0" smtClean="0"/>
              <a:t>RECIBIR </a:t>
            </a:r>
            <a:r>
              <a:rPr lang="es-MX" sz="2000" dirty="0"/>
              <a:t>LAS QUEJAS Y DENUNCIAS SOBRE LA APLICACIÓN Y EJECUCIÓN DE LOS PROGRAMAS </a:t>
            </a:r>
            <a:r>
              <a:rPr lang="es-MX" sz="2000" dirty="0" smtClean="0"/>
              <a:t>FEDERALES.</a:t>
            </a:r>
            <a:endParaRPr lang="es-MX" sz="2000" dirty="0"/>
          </a:p>
          <a:p>
            <a:pPr marL="342900" indent="-342900">
              <a:buFont typeface="Arial" panose="020B0604020202020204" pitchFamily="34" charset="0"/>
              <a:buChar char="•"/>
            </a:pPr>
            <a:r>
              <a:rPr lang="es-MX" sz="2000" dirty="0"/>
              <a:t>RECIBIR LAS QUEJAS Y DENUNCIAS QUE PUEDAN DAR LUGAR AL FINCAMIENTO DE RESPONSABILIDADES ADMINISTRATIVAS, CIVILES </a:t>
            </a:r>
            <a:r>
              <a:rPr lang="es-MX" sz="2000" dirty="0" smtClean="0"/>
              <a:t>O PENALES </a:t>
            </a:r>
            <a:r>
              <a:rPr lang="es-MX" sz="2000" dirty="0"/>
              <a:t>RELACIONADAS CON LOS PROGRAMAS FEDERALES, ASÍ COMO TURNARLAS A LAS AUTORIDADES COMPETENTES PARA </a:t>
            </a:r>
            <a:r>
              <a:rPr lang="es-MX" sz="2000" dirty="0" smtClean="0"/>
              <a:t>SU ATENCIÓN. Igualdad de genero 186705</a:t>
            </a:r>
            <a:endParaRPr lang="es-MX" sz="2000" dirty="0"/>
          </a:p>
          <a:p>
            <a:endParaRPr lang="es-MX" sz="2000" dirty="0"/>
          </a:p>
        </p:txBody>
      </p:sp>
      <p:sp>
        <p:nvSpPr>
          <p:cNvPr id="4" name="Título 1"/>
          <p:cNvSpPr txBox="1">
            <a:spLocks/>
          </p:cNvSpPr>
          <p:nvPr/>
        </p:nvSpPr>
        <p:spPr>
          <a:xfrm>
            <a:off x="571862" y="376021"/>
            <a:ext cx="11358881" cy="5492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i="1" smtClean="0">
                <a:solidFill>
                  <a:schemeClr val="bg2">
                    <a:lumMod val="50000"/>
                  </a:schemeClr>
                </a:solidFill>
                <a:latin typeface="Soberana Sans" panose="02000000000000000000" pitchFamily="50" charset="0"/>
              </a:rPr>
              <a:t>Funciones del comité de Contraloría Social</a:t>
            </a:r>
            <a:endParaRPr lang="es-MX" sz="2800" dirty="0"/>
          </a:p>
        </p:txBody>
      </p:sp>
    </p:spTree>
    <p:extLst>
      <p:ext uri="{BB962C8B-B14F-4D97-AF65-F5344CB8AC3E}">
        <p14:creationId xmlns:p14="http://schemas.microsoft.com/office/powerpoint/2010/main" val="3391614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9462" y="223621"/>
            <a:ext cx="11358881" cy="549273"/>
          </a:xfrm>
        </p:spPr>
        <p:txBody>
          <a:bodyPr>
            <a:noAutofit/>
          </a:bodyPr>
          <a:lstStyle/>
          <a:p>
            <a:pPr algn="ctr"/>
            <a:r>
              <a:rPr lang="es-MX" sz="2800" b="1" i="1" dirty="0" smtClean="0">
                <a:solidFill>
                  <a:schemeClr val="bg2">
                    <a:lumMod val="50000"/>
                  </a:schemeClr>
                </a:solidFill>
                <a:latin typeface="Soberana Sans" panose="02000000000000000000" pitchFamily="50" charset="0"/>
              </a:rPr>
              <a:t>Vigilancia y registro del ejercicio del Recurso 2019</a:t>
            </a:r>
            <a:endParaRPr lang="es-MX" sz="2800" dirty="0"/>
          </a:p>
        </p:txBody>
      </p:sp>
      <p:sp>
        <p:nvSpPr>
          <p:cNvPr id="4" name="Rectángulo redondeado 3"/>
          <p:cNvSpPr/>
          <p:nvPr/>
        </p:nvSpPr>
        <p:spPr>
          <a:xfrm>
            <a:off x="1596571" y="1012824"/>
            <a:ext cx="8998858" cy="146911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3200" dirty="0" smtClean="0"/>
              <a:t>El comité deberá vigilar el 100% de los recursos.</a:t>
            </a:r>
            <a:endParaRPr lang="es-MX" sz="3200" dirty="0"/>
          </a:p>
        </p:txBody>
      </p:sp>
      <p:sp>
        <p:nvSpPr>
          <p:cNvPr id="5" name="Rectángulo redondeado 4"/>
          <p:cNvSpPr/>
          <p:nvPr/>
        </p:nvSpPr>
        <p:spPr>
          <a:xfrm>
            <a:off x="1596571" y="2639314"/>
            <a:ext cx="8998858" cy="30756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3200" dirty="0" smtClean="0"/>
              <a:t>El registro en el SICS se debe realizar de forma trimestral.</a:t>
            </a:r>
            <a:endParaRPr lang="es-MX" sz="3200" dirty="0"/>
          </a:p>
          <a:p>
            <a:pPr algn="ctr"/>
            <a:endParaRPr lang="es-MX" sz="3200" dirty="0"/>
          </a:p>
        </p:txBody>
      </p:sp>
    </p:spTree>
    <p:extLst>
      <p:ext uri="{BB962C8B-B14F-4D97-AF65-F5344CB8AC3E}">
        <p14:creationId xmlns:p14="http://schemas.microsoft.com/office/powerpoint/2010/main" val="3464119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56266" y="3865197"/>
            <a:ext cx="9144000" cy="855322"/>
          </a:xfrm>
        </p:spPr>
        <p:txBody>
          <a:bodyPr>
            <a:normAutofit/>
          </a:bodyPr>
          <a:lstStyle/>
          <a:p>
            <a:r>
              <a:rPr lang="es-MX" sz="3600" b="1" dirty="0" smtClean="0">
                <a:solidFill>
                  <a:schemeClr val="bg2">
                    <a:lumMod val="25000"/>
                  </a:schemeClr>
                </a:solidFill>
                <a:latin typeface="Soberana Sans" panose="02000000000000000000" pitchFamily="50" charset="0"/>
              </a:rPr>
              <a:t>Gracias por su atención</a:t>
            </a:r>
            <a:endParaRPr lang="es-MX" sz="4000" dirty="0">
              <a:solidFill>
                <a:schemeClr val="bg2">
                  <a:lumMod val="25000"/>
                </a:schemeClr>
              </a:solidFill>
              <a:latin typeface="Soberana Sans" panose="02000000000000000000" pitchFamily="50"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19500" cy="1143000"/>
          </a:xfrm>
          <a:prstGeom prst="rect">
            <a:avLst/>
          </a:prstGeom>
        </p:spPr>
      </p:pic>
      <p:sp>
        <p:nvSpPr>
          <p:cNvPr id="9" name="CuadroTexto 8"/>
          <p:cNvSpPr txBox="1"/>
          <p:nvPr/>
        </p:nvSpPr>
        <p:spPr>
          <a:xfrm>
            <a:off x="186266" y="5858934"/>
            <a:ext cx="1828800" cy="338667"/>
          </a:xfrm>
          <a:prstGeom prst="rect">
            <a:avLst/>
          </a:prstGeom>
          <a:noFill/>
        </p:spPr>
        <p:txBody>
          <a:bodyPr wrap="square" rtlCol="0">
            <a:spAutoFit/>
          </a:bodyPr>
          <a:lstStyle/>
          <a:p>
            <a:endParaRPr lang="es-MX" sz="1600" b="1" dirty="0">
              <a:latin typeface="Soberana Sans" panose="02000000000000000000" pitchFamily="50" charset="0"/>
            </a:endParaRPr>
          </a:p>
        </p:txBody>
      </p:sp>
      <p:sp>
        <p:nvSpPr>
          <p:cNvPr id="10" name="CuadroTexto 9"/>
          <p:cNvSpPr txBox="1"/>
          <p:nvPr/>
        </p:nvSpPr>
        <p:spPr>
          <a:xfrm>
            <a:off x="10363200" y="6197601"/>
            <a:ext cx="1828800" cy="400110"/>
          </a:xfrm>
          <a:prstGeom prst="rect">
            <a:avLst/>
          </a:prstGeom>
          <a:noFill/>
        </p:spPr>
        <p:txBody>
          <a:bodyPr wrap="square" rtlCol="0">
            <a:spAutoFit/>
          </a:bodyPr>
          <a:lstStyle/>
          <a:p>
            <a:r>
              <a:rPr lang="es-MX" sz="2000" b="1" dirty="0" smtClean="0">
                <a:latin typeface="Soberana Sans" panose="02000000000000000000" pitchFamily="50" charset="0"/>
              </a:rPr>
              <a:t>Mayo 2019</a:t>
            </a:r>
            <a:endParaRPr lang="es-MX" sz="2000" b="1" dirty="0">
              <a:latin typeface="Soberana Sans" panose="02000000000000000000" pitchFamily="50" charset="0"/>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0919" y="170975"/>
            <a:ext cx="2763911" cy="1134105"/>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412" y="-87224"/>
            <a:ext cx="2235709" cy="2235709"/>
          </a:xfrm>
          <a:prstGeom prst="rect">
            <a:avLst/>
          </a:prstGeom>
        </p:spPr>
      </p:pic>
      <p:sp>
        <p:nvSpPr>
          <p:cNvPr id="4" name="CuadroTexto 3"/>
          <p:cNvSpPr txBox="1"/>
          <p:nvPr/>
        </p:nvSpPr>
        <p:spPr>
          <a:xfrm>
            <a:off x="4267200" y="2247139"/>
            <a:ext cx="3343159" cy="369332"/>
          </a:xfrm>
          <a:prstGeom prst="rect">
            <a:avLst/>
          </a:prstGeom>
          <a:noFill/>
        </p:spPr>
        <p:txBody>
          <a:bodyPr wrap="none" rtlCol="0">
            <a:spAutoFit/>
          </a:bodyPr>
          <a:lstStyle/>
          <a:p>
            <a:r>
              <a:rPr lang="es-ES" dirty="0" smtClean="0"/>
              <a:t>UNIVERSIDAD DE QUINTANA ROO</a:t>
            </a:r>
            <a:endParaRPr lang="es-MX" dirty="0"/>
          </a:p>
        </p:txBody>
      </p:sp>
      <p:sp>
        <p:nvSpPr>
          <p:cNvPr id="5" name="CuadroTexto 4"/>
          <p:cNvSpPr txBox="1"/>
          <p:nvPr/>
        </p:nvSpPr>
        <p:spPr>
          <a:xfrm>
            <a:off x="2952562" y="2553806"/>
            <a:ext cx="5972433" cy="1200329"/>
          </a:xfrm>
          <a:prstGeom prst="rect">
            <a:avLst/>
          </a:prstGeom>
          <a:noFill/>
        </p:spPr>
        <p:txBody>
          <a:bodyPr wrap="square" rtlCol="0">
            <a:spAutoFit/>
          </a:bodyPr>
          <a:lstStyle/>
          <a:p>
            <a:pPr algn="ctr"/>
            <a:r>
              <a:rPr lang="es-ES" dirty="0" smtClean="0"/>
              <a:t>Para consultar toda la información correspondiente a la Contraloría Social del PFCE 2019, podrá utilizar la siguiente dirección electrónica. </a:t>
            </a:r>
            <a:r>
              <a:rPr lang="es-ES" dirty="0">
                <a:solidFill>
                  <a:srgbClr val="00B0F0"/>
                </a:solidFill>
              </a:rPr>
              <a:t>http://</a:t>
            </a:r>
            <a:r>
              <a:rPr lang="es-ES" dirty="0" smtClean="0">
                <a:solidFill>
                  <a:srgbClr val="00B0F0"/>
                </a:solidFill>
              </a:rPr>
              <a:t>www.uqroo.mx/contraloria-social/pfce-2019/</a:t>
            </a:r>
            <a:endParaRPr lang="es-MX" dirty="0">
              <a:solidFill>
                <a:srgbClr val="00B0F0"/>
              </a:solidFill>
            </a:endParaRPr>
          </a:p>
        </p:txBody>
      </p:sp>
    </p:spTree>
    <p:extLst>
      <p:ext uri="{BB962C8B-B14F-4D97-AF65-F5344CB8AC3E}">
        <p14:creationId xmlns:p14="http://schemas.microsoft.com/office/powerpoint/2010/main" val="373269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668" y="365125"/>
            <a:ext cx="10388600" cy="1325563"/>
          </a:xfrm>
        </p:spPr>
        <p:txBody>
          <a:bodyPr>
            <a:normAutofit/>
          </a:bodyPr>
          <a:lstStyle/>
          <a:p>
            <a:r>
              <a:rPr lang="es-MX" sz="2800" b="1" i="1" dirty="0" smtClean="0">
                <a:solidFill>
                  <a:schemeClr val="bg2">
                    <a:lumMod val="50000"/>
                  </a:schemeClr>
                </a:solidFill>
                <a:latin typeface="Soberana Sans" panose="02000000000000000000" pitchFamily="50" charset="0"/>
              </a:rPr>
              <a:t>Contenido</a:t>
            </a:r>
            <a:br>
              <a:rPr lang="es-MX" sz="2800" b="1" i="1" dirty="0" smtClean="0">
                <a:solidFill>
                  <a:schemeClr val="bg2">
                    <a:lumMod val="50000"/>
                  </a:schemeClr>
                </a:solidFill>
                <a:latin typeface="Soberana Sans" panose="02000000000000000000" pitchFamily="50" charset="0"/>
              </a:rPr>
            </a:br>
            <a:r>
              <a:rPr lang="es-MX" sz="2800" b="1" i="1" dirty="0">
                <a:solidFill>
                  <a:schemeClr val="bg2">
                    <a:lumMod val="50000"/>
                  </a:schemeClr>
                </a:solidFill>
                <a:latin typeface="Soberana Sans" panose="02000000000000000000" pitchFamily="50" charset="0"/>
              </a:rPr>
              <a:t/>
            </a:r>
            <a:br>
              <a:rPr lang="es-MX" sz="2800" b="1" i="1" dirty="0">
                <a:solidFill>
                  <a:schemeClr val="bg2">
                    <a:lumMod val="50000"/>
                  </a:schemeClr>
                </a:solidFill>
                <a:latin typeface="Soberana Sans" panose="02000000000000000000" pitchFamily="50" charset="0"/>
              </a:rPr>
            </a:br>
            <a:endParaRPr lang="es-MX" sz="2800" b="1" i="1" dirty="0">
              <a:solidFill>
                <a:schemeClr val="bg2">
                  <a:lumMod val="50000"/>
                </a:schemeClr>
              </a:solidFill>
              <a:latin typeface="Soberana Sans" panose="02000000000000000000" pitchFamily="50" charset="0"/>
            </a:endParaRPr>
          </a:p>
        </p:txBody>
      </p:sp>
      <p:sp>
        <p:nvSpPr>
          <p:cNvPr id="7" name="Rectángulo 6"/>
          <p:cNvSpPr/>
          <p:nvPr/>
        </p:nvSpPr>
        <p:spPr>
          <a:xfrm>
            <a:off x="757880" y="1079158"/>
            <a:ext cx="10610336" cy="6771084"/>
          </a:xfrm>
          <a:prstGeom prst="rect">
            <a:avLst/>
          </a:prstGeom>
        </p:spPr>
        <p:txBody>
          <a:bodyPr wrap="square">
            <a:spAutoFit/>
          </a:bodyPr>
          <a:lstStyle/>
          <a:p>
            <a:pPr marL="342900" indent="-342900">
              <a:buFont typeface="+mj-lt"/>
              <a:buAutoNum type="arabicPeriod"/>
            </a:pPr>
            <a:r>
              <a:rPr lang="es-MX" sz="2800" b="1" i="1" dirty="0">
                <a:latin typeface="Soberana Sans" panose="02000000000000000000" pitchFamily="50" charset="0"/>
              </a:rPr>
              <a:t>¿Qué es? y ¿Cómo opera el </a:t>
            </a:r>
            <a:r>
              <a:rPr lang="es-MX" sz="2800" b="1" i="1" dirty="0" smtClean="0">
                <a:latin typeface="Soberana Sans" panose="02000000000000000000" pitchFamily="50" charset="0"/>
              </a:rPr>
              <a:t>PFCE?</a:t>
            </a:r>
          </a:p>
          <a:p>
            <a:pPr marL="342900" indent="-342900">
              <a:buFont typeface="+mj-lt"/>
              <a:buAutoNum type="arabicPeriod"/>
            </a:pPr>
            <a:r>
              <a:rPr lang="es-MX" sz="2800" b="1" i="1" dirty="0" smtClean="0">
                <a:latin typeface="Soberana Sans" panose="02000000000000000000" pitchFamily="50" charset="0"/>
              </a:rPr>
              <a:t>Énfasis </a:t>
            </a:r>
            <a:r>
              <a:rPr lang="es-MX" sz="2800" b="1" i="1" dirty="0">
                <a:latin typeface="Soberana Sans" panose="02000000000000000000" pitchFamily="50" charset="0"/>
              </a:rPr>
              <a:t>del </a:t>
            </a:r>
            <a:r>
              <a:rPr lang="es-MX" sz="2800" b="1" i="1" dirty="0" smtClean="0">
                <a:latin typeface="Soberana Sans" panose="02000000000000000000" pitchFamily="50" charset="0"/>
              </a:rPr>
              <a:t>PFCE</a:t>
            </a:r>
          </a:p>
          <a:p>
            <a:pPr marL="342900" indent="-342900">
              <a:buFont typeface="+mj-lt"/>
              <a:buAutoNum type="arabicPeriod"/>
            </a:pPr>
            <a:r>
              <a:rPr lang="es-MX" sz="2800" b="1" i="1" dirty="0">
                <a:latin typeface="Soberana Sans" panose="02000000000000000000" pitchFamily="50" charset="0"/>
              </a:rPr>
              <a:t>El Objetivo </a:t>
            </a:r>
            <a:r>
              <a:rPr lang="es-MX" sz="2800" b="1" i="1" dirty="0" smtClean="0">
                <a:latin typeface="Soberana Sans" panose="02000000000000000000" pitchFamily="50" charset="0"/>
              </a:rPr>
              <a:t>General</a:t>
            </a:r>
          </a:p>
          <a:p>
            <a:pPr marL="342900" indent="-342900">
              <a:buFont typeface="+mj-lt"/>
              <a:buAutoNum type="arabicPeriod"/>
            </a:pPr>
            <a:r>
              <a:rPr lang="es-MX" sz="2800" b="1" i="1" dirty="0">
                <a:latin typeface="Soberana Sans" panose="02000000000000000000" pitchFamily="50" charset="0"/>
              </a:rPr>
              <a:t>¿Qué es la Contraloría Social</a:t>
            </a:r>
            <a:r>
              <a:rPr lang="es-MX" sz="2800" b="1" i="1" dirty="0" smtClean="0">
                <a:latin typeface="Soberana Sans" panose="02000000000000000000" pitchFamily="50" charset="0"/>
              </a:rPr>
              <a:t>?</a:t>
            </a:r>
          </a:p>
          <a:p>
            <a:pPr marL="342900" indent="-342900">
              <a:buFont typeface="+mj-lt"/>
              <a:buAutoNum type="arabicPeriod"/>
            </a:pPr>
            <a:r>
              <a:rPr lang="es-MX" sz="2800" b="1" i="1" dirty="0">
                <a:latin typeface="Soberana Sans" panose="02000000000000000000" pitchFamily="50" charset="0"/>
              </a:rPr>
              <a:t>¿Quiénes son los beneficiarios del PFCE</a:t>
            </a:r>
            <a:r>
              <a:rPr lang="es-MX" sz="2800" b="1" i="1" dirty="0" smtClean="0">
                <a:latin typeface="Soberana Sans" panose="02000000000000000000" pitchFamily="50" charset="0"/>
              </a:rPr>
              <a:t>?</a:t>
            </a:r>
          </a:p>
          <a:p>
            <a:pPr marL="342900" indent="-342900">
              <a:buFont typeface="+mj-lt"/>
              <a:buAutoNum type="arabicPeriod"/>
            </a:pPr>
            <a:r>
              <a:rPr lang="es-MX" sz="2800" b="1" i="1" dirty="0">
                <a:latin typeface="Soberana Sans" panose="02000000000000000000" pitchFamily="50" charset="0"/>
              </a:rPr>
              <a:t>¿Quiénes son los beneficiarios del PFCE para la Contraloría Social</a:t>
            </a:r>
            <a:r>
              <a:rPr lang="es-MX" sz="2800" b="1" i="1" dirty="0" smtClean="0">
                <a:latin typeface="Soberana Sans" panose="02000000000000000000" pitchFamily="50" charset="0"/>
              </a:rPr>
              <a:t>?</a:t>
            </a:r>
          </a:p>
          <a:p>
            <a:pPr marL="342900" indent="-342900">
              <a:buFont typeface="+mj-lt"/>
              <a:buAutoNum type="arabicPeriod"/>
            </a:pPr>
            <a:r>
              <a:rPr lang="es-MX" sz="2800" b="1" i="1" dirty="0">
                <a:latin typeface="Soberana Sans" panose="02000000000000000000" pitchFamily="50" charset="0"/>
              </a:rPr>
              <a:t>Funcionamiento general de la Contraloría Social en el </a:t>
            </a:r>
            <a:r>
              <a:rPr lang="es-MX" sz="2800" b="1" i="1" dirty="0" smtClean="0">
                <a:latin typeface="Soberana Sans" panose="02000000000000000000" pitchFamily="50" charset="0"/>
              </a:rPr>
              <a:t>PFCE</a:t>
            </a:r>
          </a:p>
          <a:p>
            <a:pPr marL="342900" indent="-342900">
              <a:buFont typeface="+mj-lt"/>
              <a:buAutoNum type="arabicPeriod"/>
            </a:pPr>
            <a:r>
              <a:rPr lang="es-MX" sz="2800" b="1" i="1" dirty="0">
                <a:latin typeface="Soberana Sans" panose="02000000000000000000" pitchFamily="50" charset="0"/>
              </a:rPr>
              <a:t>Objetivo general del </a:t>
            </a:r>
            <a:r>
              <a:rPr lang="es-MX" sz="2800" b="1" i="1" dirty="0" smtClean="0">
                <a:latin typeface="Soberana Sans" panose="02000000000000000000" pitchFamily="50" charset="0"/>
              </a:rPr>
              <a:t>Comité</a:t>
            </a:r>
          </a:p>
          <a:p>
            <a:pPr marL="342900" indent="-342900">
              <a:buFont typeface="+mj-lt"/>
              <a:buAutoNum type="arabicPeriod"/>
            </a:pPr>
            <a:r>
              <a:rPr lang="es-MX" sz="2800" b="1" i="1" dirty="0">
                <a:latin typeface="Soberana Sans" panose="02000000000000000000" pitchFamily="50" charset="0"/>
              </a:rPr>
              <a:t>Funciones del comité de Contraloría </a:t>
            </a:r>
            <a:r>
              <a:rPr lang="es-MX" sz="2800" b="1" i="1" dirty="0" smtClean="0">
                <a:latin typeface="Soberana Sans" panose="02000000000000000000" pitchFamily="50" charset="0"/>
              </a:rPr>
              <a:t>Social</a:t>
            </a:r>
          </a:p>
          <a:p>
            <a:pPr marL="342900" indent="-342900">
              <a:buFont typeface="+mj-lt"/>
              <a:buAutoNum type="arabicPeriod"/>
            </a:pPr>
            <a:r>
              <a:rPr lang="es-MX" sz="2800" b="1" i="1" dirty="0">
                <a:latin typeface="Soberana Sans" panose="02000000000000000000" pitchFamily="50" charset="0"/>
              </a:rPr>
              <a:t>Vigilancia y registro del ejercicio del Recurso </a:t>
            </a:r>
            <a:r>
              <a:rPr lang="es-MX" sz="2800" b="1" i="1" dirty="0" smtClean="0">
                <a:latin typeface="Soberana Sans" panose="02000000000000000000" pitchFamily="50" charset="0"/>
              </a:rPr>
              <a:t>2019</a:t>
            </a:r>
          </a:p>
          <a:p>
            <a:endParaRPr lang="es-MX" b="1" i="1" dirty="0">
              <a:solidFill>
                <a:schemeClr val="bg2">
                  <a:lumMod val="50000"/>
                </a:schemeClr>
              </a:solidFill>
              <a:latin typeface="Soberana Sans" panose="02000000000000000000" pitchFamily="50" charset="0"/>
            </a:endParaRPr>
          </a:p>
          <a:p>
            <a:endParaRPr lang="es-MX" b="1" i="1" dirty="0">
              <a:solidFill>
                <a:schemeClr val="bg2">
                  <a:lumMod val="50000"/>
                </a:schemeClr>
              </a:solidFill>
              <a:latin typeface="Soberana Sans" panose="02000000000000000000" pitchFamily="50" charset="0"/>
            </a:endParaRPr>
          </a:p>
          <a:p>
            <a:endParaRPr lang="es-MX" b="1" i="1" dirty="0" smtClean="0">
              <a:solidFill>
                <a:schemeClr val="bg2">
                  <a:lumMod val="50000"/>
                </a:schemeClr>
              </a:solidFill>
              <a:latin typeface="Soberana Sans" panose="02000000000000000000" pitchFamily="50" charset="0"/>
            </a:endParaRPr>
          </a:p>
          <a:p>
            <a:endParaRPr lang="es-MX" b="1" i="1" dirty="0" smtClean="0">
              <a:solidFill>
                <a:schemeClr val="bg2">
                  <a:lumMod val="50000"/>
                </a:schemeClr>
              </a:solidFill>
              <a:latin typeface="Soberana Sans" panose="02000000000000000000" pitchFamily="50" charset="0"/>
            </a:endParaRPr>
          </a:p>
          <a:p>
            <a:endParaRPr lang="es-MX" b="1" i="1" dirty="0" smtClean="0">
              <a:latin typeface="Soberana Sans" panose="02000000000000000000" pitchFamily="50" charset="0"/>
            </a:endParaRPr>
          </a:p>
          <a:p>
            <a:endParaRPr lang="es-MX" b="1" i="1" dirty="0" smtClean="0">
              <a:solidFill>
                <a:schemeClr val="bg2">
                  <a:lumMod val="50000"/>
                </a:schemeClr>
              </a:solidFill>
              <a:latin typeface="Soberana Sans" panose="02000000000000000000" pitchFamily="50" charset="0"/>
            </a:endParaRPr>
          </a:p>
          <a:p>
            <a:endParaRPr lang="es-MX" dirty="0"/>
          </a:p>
        </p:txBody>
      </p:sp>
    </p:spTree>
    <p:extLst>
      <p:ext uri="{BB962C8B-B14F-4D97-AF65-F5344CB8AC3E}">
        <p14:creationId xmlns:p14="http://schemas.microsoft.com/office/powerpoint/2010/main" val="72060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668" y="365125"/>
            <a:ext cx="10388600" cy="1325563"/>
          </a:xfrm>
        </p:spPr>
        <p:txBody>
          <a:bodyPr>
            <a:normAutofit/>
          </a:bodyPr>
          <a:lstStyle/>
          <a:p>
            <a:r>
              <a:rPr lang="es-MX" sz="2800" b="1" i="1" dirty="0" smtClean="0">
                <a:solidFill>
                  <a:schemeClr val="bg2">
                    <a:lumMod val="50000"/>
                  </a:schemeClr>
                </a:solidFill>
                <a:latin typeface="Soberana Sans" panose="02000000000000000000" pitchFamily="50" charset="0"/>
              </a:rPr>
              <a:t>¿Qué </a:t>
            </a:r>
            <a:r>
              <a:rPr lang="es-MX" sz="2800" b="1" i="1" dirty="0">
                <a:solidFill>
                  <a:schemeClr val="bg2">
                    <a:lumMod val="50000"/>
                  </a:schemeClr>
                </a:solidFill>
                <a:latin typeface="Soberana Sans" panose="02000000000000000000" pitchFamily="50" charset="0"/>
              </a:rPr>
              <a:t>es? y ¿Cómo opera el PFCE?</a:t>
            </a:r>
          </a:p>
        </p:txBody>
      </p:sp>
      <p:sp>
        <p:nvSpPr>
          <p:cNvPr id="3" name="Marcador de contenido 2"/>
          <p:cNvSpPr>
            <a:spLocks noGrp="1"/>
          </p:cNvSpPr>
          <p:nvPr>
            <p:ph idx="1"/>
          </p:nvPr>
        </p:nvSpPr>
        <p:spPr>
          <a:xfrm>
            <a:off x="465667" y="1520825"/>
            <a:ext cx="10515600" cy="4351338"/>
          </a:xfrm>
        </p:spPr>
        <p:txBody>
          <a:bodyPr/>
          <a:lstStyle/>
          <a:p>
            <a:pPr marL="0" indent="0" algn="just">
              <a:buNone/>
            </a:pPr>
            <a:r>
              <a:rPr lang="es-MX" sz="2400" dirty="0" smtClean="0">
                <a:solidFill>
                  <a:schemeClr val="tx1">
                    <a:lumMod val="85000"/>
                    <a:lumOff val="15000"/>
                  </a:schemeClr>
                </a:solidFill>
                <a:latin typeface="Soberana Sans" panose="02000000000000000000" pitchFamily="50" charset="0"/>
              </a:rPr>
              <a:t>El Programa Fortalecimiento de la Calidad Educativa (PFCE) es un programa coordinado por la Secretaria de Educación Pública (SEP) que busca, mediante procesos de </a:t>
            </a:r>
            <a:r>
              <a:rPr lang="es-MX" sz="2400" smtClean="0">
                <a:solidFill>
                  <a:schemeClr val="tx1">
                    <a:lumMod val="85000"/>
                    <a:lumOff val="15000"/>
                  </a:schemeClr>
                </a:solidFill>
                <a:latin typeface="Soberana Sans" panose="02000000000000000000" pitchFamily="50" charset="0"/>
              </a:rPr>
              <a:t>planeación estratégica </a:t>
            </a:r>
            <a:r>
              <a:rPr lang="es-MX" sz="2400" dirty="0" smtClean="0">
                <a:solidFill>
                  <a:schemeClr val="tx1">
                    <a:lumMod val="85000"/>
                    <a:lumOff val="15000"/>
                  </a:schemeClr>
                </a:solidFill>
                <a:latin typeface="Soberana Sans" panose="02000000000000000000" pitchFamily="50" charset="0"/>
              </a:rPr>
              <a:t>participativa, fomentar la mejora continua de los programas educativos y los servicios académicos que ofrecen las Instituciones de Educación Superior (IES), a través de la asignación de recursos financieros extraordinarios concursables.</a:t>
            </a:r>
          </a:p>
          <a:p>
            <a:endParaRPr lang="es-MX"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533" y="4266142"/>
            <a:ext cx="3496734" cy="2344179"/>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68" y="4266142"/>
            <a:ext cx="3234265" cy="2422577"/>
          </a:xfrm>
          <a:prstGeom prst="rect">
            <a:avLst/>
          </a:prstGeom>
        </p:spPr>
      </p:pic>
    </p:spTree>
    <p:extLst>
      <p:ext uri="{BB962C8B-B14F-4D97-AF65-F5344CB8AC3E}">
        <p14:creationId xmlns:p14="http://schemas.microsoft.com/office/powerpoint/2010/main" val="1106520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2423" y="1485471"/>
            <a:ext cx="10515600" cy="326853"/>
          </a:xfrm>
        </p:spPr>
        <p:txBody>
          <a:bodyPr>
            <a:normAutofit fontScale="90000"/>
          </a:bodyPr>
          <a:lstStyle/>
          <a:p>
            <a:r>
              <a:rPr lang="es-MX" sz="2700" dirty="0"/>
              <a:t>El PFCE </a:t>
            </a:r>
            <a:r>
              <a:rPr lang="es-MX" sz="2700" dirty="0" smtClean="0"/>
              <a:t>2019-2020 </a:t>
            </a:r>
            <a:r>
              <a:rPr lang="es-MX" sz="2700" dirty="0"/>
              <a:t>debe hacer énfasis en la mejora continua de los elementos que</a:t>
            </a:r>
            <a:br>
              <a:rPr lang="es-MX" sz="2700" dirty="0"/>
            </a:br>
            <a:r>
              <a:rPr lang="es-MX" sz="2700" dirty="0"/>
              <a:t>caracterizan a una institución de educación superior reconocida por su calidad:</a:t>
            </a:r>
            <a:r>
              <a:rPr lang="es-MX" dirty="0"/>
              <a:t/>
            </a:r>
            <a:br>
              <a:rPr lang="es-MX" dirty="0"/>
            </a:br>
            <a:r>
              <a:rPr lang="es-MX" dirty="0"/>
              <a:t> </a:t>
            </a:r>
          </a:p>
        </p:txBody>
      </p:sp>
      <p:sp>
        <p:nvSpPr>
          <p:cNvPr id="5" name="Título 1"/>
          <p:cNvSpPr txBox="1">
            <a:spLocks/>
          </p:cNvSpPr>
          <p:nvPr/>
        </p:nvSpPr>
        <p:spPr>
          <a:xfrm>
            <a:off x="592668" y="365126"/>
            <a:ext cx="10388600" cy="483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1" dirty="0" smtClean="0">
                <a:solidFill>
                  <a:schemeClr val="bg2">
                    <a:lumMod val="50000"/>
                  </a:schemeClr>
                </a:solidFill>
                <a:latin typeface="Soberana Sans" panose="02000000000000000000" pitchFamily="50" charset="0"/>
              </a:rPr>
              <a:t>Énfasis del PFCE</a:t>
            </a:r>
            <a:endParaRPr lang="es-MX" sz="2800" b="1" i="1" dirty="0">
              <a:solidFill>
                <a:schemeClr val="bg2">
                  <a:lumMod val="50000"/>
                </a:schemeClr>
              </a:solidFill>
              <a:latin typeface="Soberana Sans" panose="02000000000000000000" pitchFamily="50" charset="0"/>
            </a:endParaRPr>
          </a:p>
        </p:txBody>
      </p:sp>
      <p:grpSp>
        <p:nvGrpSpPr>
          <p:cNvPr id="41" name="Grupo 40"/>
          <p:cNvGrpSpPr/>
          <p:nvPr/>
        </p:nvGrpSpPr>
        <p:grpSpPr>
          <a:xfrm>
            <a:off x="235100" y="1784587"/>
            <a:ext cx="11688280" cy="4920043"/>
            <a:chOff x="235100" y="1784587"/>
            <a:chExt cx="11688280" cy="4920043"/>
          </a:xfrm>
        </p:grpSpPr>
        <p:sp>
          <p:nvSpPr>
            <p:cNvPr id="3" name="Elipse 2"/>
            <p:cNvSpPr/>
            <p:nvPr/>
          </p:nvSpPr>
          <p:spPr>
            <a:xfrm>
              <a:off x="2233901" y="2535973"/>
              <a:ext cx="2529016" cy="980303"/>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Oferta educativa de calidad y pertinente</a:t>
              </a:r>
              <a:endParaRPr lang="es-MX" dirty="0"/>
            </a:p>
          </p:txBody>
        </p:sp>
        <p:sp>
          <p:nvSpPr>
            <p:cNvPr id="6" name="Elipse 5"/>
            <p:cNvSpPr/>
            <p:nvPr/>
          </p:nvSpPr>
          <p:spPr>
            <a:xfrm>
              <a:off x="4948150" y="1784587"/>
              <a:ext cx="2529016" cy="980303"/>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IES reconocida por su calidad</a:t>
              </a:r>
              <a:endParaRPr lang="es-MX" dirty="0"/>
            </a:p>
          </p:txBody>
        </p:sp>
        <p:sp>
          <p:nvSpPr>
            <p:cNvPr id="7" name="Elipse 6"/>
            <p:cNvSpPr/>
            <p:nvPr/>
          </p:nvSpPr>
          <p:spPr>
            <a:xfrm>
              <a:off x="7477166" y="2670472"/>
              <a:ext cx="2529016" cy="980303"/>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Gestión Institucional competente</a:t>
              </a:r>
              <a:endParaRPr lang="es-MX" dirty="0"/>
            </a:p>
          </p:txBody>
        </p:sp>
        <p:sp>
          <p:nvSpPr>
            <p:cNvPr id="8" name="Elipse 7"/>
            <p:cNvSpPr/>
            <p:nvPr/>
          </p:nvSpPr>
          <p:spPr>
            <a:xfrm>
              <a:off x="9394364" y="3763899"/>
              <a:ext cx="2529016" cy="980303"/>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Gestión Institucional acreditada</a:t>
              </a:r>
              <a:endParaRPr lang="es-MX" dirty="0"/>
            </a:p>
          </p:txBody>
        </p:sp>
        <p:sp>
          <p:nvSpPr>
            <p:cNvPr id="9" name="Elipse 8"/>
            <p:cNvSpPr/>
            <p:nvPr/>
          </p:nvSpPr>
          <p:spPr>
            <a:xfrm>
              <a:off x="6661468" y="3785279"/>
              <a:ext cx="2529016" cy="980303"/>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Rendición de cuentas</a:t>
              </a:r>
              <a:endParaRPr lang="es-MX" dirty="0"/>
            </a:p>
          </p:txBody>
        </p:sp>
        <p:sp>
          <p:nvSpPr>
            <p:cNvPr id="10" name="Elipse 9"/>
            <p:cNvSpPr/>
            <p:nvPr/>
          </p:nvSpPr>
          <p:spPr>
            <a:xfrm>
              <a:off x="3240413" y="3789211"/>
              <a:ext cx="2529016" cy="980303"/>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Alta competitividad académica</a:t>
              </a:r>
              <a:endParaRPr lang="es-MX" dirty="0"/>
            </a:p>
          </p:txBody>
        </p:sp>
        <p:sp>
          <p:nvSpPr>
            <p:cNvPr id="11" name="Elipse 10"/>
            <p:cNvSpPr/>
            <p:nvPr/>
          </p:nvSpPr>
          <p:spPr>
            <a:xfrm>
              <a:off x="235100" y="3823064"/>
              <a:ext cx="2529016" cy="980303"/>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Alta capacidad académica</a:t>
              </a:r>
              <a:endParaRPr lang="es-MX" dirty="0"/>
            </a:p>
          </p:txBody>
        </p:sp>
        <p:sp>
          <p:nvSpPr>
            <p:cNvPr id="12" name="Elipse 11"/>
            <p:cNvSpPr/>
            <p:nvPr/>
          </p:nvSpPr>
          <p:spPr>
            <a:xfrm>
              <a:off x="2234487" y="5039814"/>
              <a:ext cx="2396452" cy="946397"/>
            </a:xfrm>
            <a:prstGeom prst="ellipse">
              <a:avLst/>
            </a:prstGeom>
            <a:gradFill flip="none" rotWithShape="1">
              <a:gsLst>
                <a:gs pos="0">
                  <a:srgbClr val="CBCBCB">
                    <a:shade val="30000"/>
                    <a:satMod val="115000"/>
                  </a:srgbClr>
                </a:gs>
                <a:gs pos="50000">
                  <a:srgbClr val="CBCBCB">
                    <a:shade val="67500"/>
                    <a:satMod val="115000"/>
                  </a:srgbClr>
                </a:gs>
                <a:gs pos="100000">
                  <a:srgbClr val="CBCBCB">
                    <a:shade val="100000"/>
                    <a:satMod val="115000"/>
                  </a:srgbClr>
                </a:gs>
              </a:gsLst>
              <a:lin ang="16200000" scaled="1"/>
              <a:tileRect/>
            </a:gradFill>
            <a:ln w="38100">
              <a:solidFill>
                <a:schemeClr val="bg1">
                  <a:lumMod val="85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Innovación educativa</a:t>
              </a:r>
              <a:endParaRPr lang="es-MX" dirty="0"/>
            </a:p>
          </p:txBody>
        </p:sp>
        <p:sp>
          <p:nvSpPr>
            <p:cNvPr id="14" name="Elipse 13"/>
            <p:cNvSpPr/>
            <p:nvPr/>
          </p:nvSpPr>
          <p:spPr>
            <a:xfrm>
              <a:off x="5137606" y="4835055"/>
              <a:ext cx="3021161" cy="1869575"/>
            </a:xfrm>
            <a:prstGeom prst="ellipse">
              <a:avLst/>
            </a:prstGeom>
            <a:solidFill>
              <a:schemeClr val="accent1">
                <a:lumMod val="60000"/>
                <a:lumOff val="4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Estudios de factibilidad Egresados Empleadores</a:t>
              </a:r>
            </a:p>
            <a:p>
              <a:pPr algn="ctr"/>
              <a:r>
                <a:rPr lang="es-ES" dirty="0" smtClean="0">
                  <a:solidFill>
                    <a:schemeClr val="tx1"/>
                  </a:solidFill>
                </a:rPr>
                <a:t>Trayectoria</a:t>
              </a:r>
            </a:p>
            <a:p>
              <a:pPr algn="ctr"/>
              <a:r>
                <a:rPr lang="es-ES" dirty="0" smtClean="0">
                  <a:solidFill>
                    <a:schemeClr val="tx1"/>
                  </a:solidFill>
                </a:rPr>
                <a:t>Entre otros</a:t>
              </a:r>
              <a:endParaRPr lang="es-MX" dirty="0">
                <a:solidFill>
                  <a:schemeClr val="tx1"/>
                </a:solidFill>
              </a:endParaRPr>
            </a:p>
          </p:txBody>
        </p:sp>
        <p:cxnSp>
          <p:nvCxnSpPr>
            <p:cNvPr id="16" name="Conector recto de flecha 15"/>
            <p:cNvCxnSpPr/>
            <p:nvPr/>
          </p:nvCxnSpPr>
          <p:spPr>
            <a:xfrm flipH="1" flipV="1">
              <a:off x="7429380" y="2403830"/>
              <a:ext cx="398240" cy="363069"/>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7" name="Conector recto de flecha 16"/>
            <p:cNvCxnSpPr/>
            <p:nvPr/>
          </p:nvCxnSpPr>
          <p:spPr>
            <a:xfrm flipV="1">
              <a:off x="2988297" y="3547184"/>
              <a:ext cx="48235" cy="149263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9" name="Conector recto de flecha 18"/>
            <p:cNvCxnSpPr/>
            <p:nvPr/>
          </p:nvCxnSpPr>
          <p:spPr>
            <a:xfrm flipH="1" flipV="1">
              <a:off x="4696928" y="5513012"/>
              <a:ext cx="440679" cy="11091"/>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21" name="Conector recto de flecha 20"/>
            <p:cNvCxnSpPr/>
            <p:nvPr/>
          </p:nvCxnSpPr>
          <p:spPr>
            <a:xfrm flipH="1" flipV="1">
              <a:off x="2310891" y="4723695"/>
              <a:ext cx="218974" cy="420641"/>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25" name="Conector recto 24"/>
            <p:cNvCxnSpPr/>
            <p:nvPr/>
          </p:nvCxnSpPr>
          <p:spPr>
            <a:xfrm>
              <a:off x="4762917" y="3160623"/>
              <a:ext cx="2666463" cy="0"/>
            </a:xfrm>
            <a:prstGeom prst="line">
              <a:avLst/>
            </a:prstGeom>
            <a:ln w="38100">
              <a:prstDash val="dash"/>
            </a:ln>
          </p:spPr>
          <p:style>
            <a:lnRef idx="1">
              <a:schemeClr val="accent3"/>
            </a:lnRef>
            <a:fillRef idx="0">
              <a:schemeClr val="accent3"/>
            </a:fillRef>
            <a:effectRef idx="0">
              <a:schemeClr val="accent3"/>
            </a:effectRef>
            <a:fontRef idx="minor">
              <a:schemeClr val="tx1"/>
            </a:fontRef>
          </p:style>
        </p:cxnSp>
        <p:cxnSp>
          <p:nvCxnSpPr>
            <p:cNvPr id="26" name="Conector recto 25"/>
            <p:cNvCxnSpPr>
              <a:stCxn id="10" idx="6"/>
              <a:endCxn id="9" idx="2"/>
            </p:cNvCxnSpPr>
            <p:nvPr/>
          </p:nvCxnSpPr>
          <p:spPr>
            <a:xfrm flipV="1">
              <a:off x="5769429" y="4275431"/>
              <a:ext cx="892039" cy="3932"/>
            </a:xfrm>
            <a:prstGeom prst="line">
              <a:avLst/>
            </a:prstGeom>
            <a:ln w="38100">
              <a:prstDash val="dash"/>
            </a:ln>
          </p:spPr>
          <p:style>
            <a:lnRef idx="1">
              <a:schemeClr val="accent3"/>
            </a:lnRef>
            <a:fillRef idx="0">
              <a:schemeClr val="accent3"/>
            </a:fillRef>
            <a:effectRef idx="0">
              <a:schemeClr val="accent3"/>
            </a:effectRef>
            <a:fontRef idx="minor">
              <a:schemeClr val="tx1"/>
            </a:fontRef>
          </p:style>
        </p:cxnSp>
        <p:cxnSp>
          <p:nvCxnSpPr>
            <p:cNvPr id="28" name="Conector recto de flecha 27"/>
            <p:cNvCxnSpPr/>
            <p:nvPr/>
          </p:nvCxnSpPr>
          <p:spPr>
            <a:xfrm flipH="1" flipV="1">
              <a:off x="9870179" y="3397317"/>
              <a:ext cx="348477" cy="366582"/>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39" name="Elipse 38"/>
            <p:cNvSpPr/>
            <p:nvPr/>
          </p:nvSpPr>
          <p:spPr>
            <a:xfrm>
              <a:off x="2267961" y="2548787"/>
              <a:ext cx="2529016" cy="980303"/>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Oferta educativa de calidad y pertinente</a:t>
              </a:r>
              <a:endParaRPr lang="es-MX" dirty="0"/>
            </a:p>
          </p:txBody>
        </p:sp>
        <p:sp>
          <p:nvSpPr>
            <p:cNvPr id="40" name="Elipse 39"/>
            <p:cNvSpPr/>
            <p:nvPr/>
          </p:nvSpPr>
          <p:spPr>
            <a:xfrm>
              <a:off x="269160" y="3835878"/>
              <a:ext cx="2529016" cy="980303"/>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Alta capacidad académica</a:t>
              </a:r>
              <a:endParaRPr lang="es-MX" dirty="0"/>
            </a:p>
          </p:txBody>
        </p:sp>
      </p:grpSp>
    </p:spTree>
    <p:extLst>
      <p:ext uri="{BB962C8B-B14F-4D97-AF65-F5344CB8AC3E}">
        <p14:creationId xmlns:p14="http://schemas.microsoft.com/office/powerpoint/2010/main" val="139516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167" y="195262"/>
            <a:ext cx="10388600" cy="1325563"/>
          </a:xfrm>
        </p:spPr>
        <p:txBody>
          <a:bodyPr>
            <a:normAutofit/>
          </a:bodyPr>
          <a:lstStyle/>
          <a:p>
            <a:r>
              <a:rPr lang="es-MX" sz="2800" b="1" i="1" dirty="0">
                <a:solidFill>
                  <a:schemeClr val="bg2">
                    <a:lumMod val="50000"/>
                  </a:schemeClr>
                </a:solidFill>
                <a:latin typeface="Soberana Sans" panose="02000000000000000000" pitchFamily="50" charset="0"/>
              </a:rPr>
              <a:t>El Objetivo General</a:t>
            </a:r>
            <a:r>
              <a:rPr lang="es-MX" sz="2800" b="1" i="1" dirty="0">
                <a:latin typeface="Soberana Sans" panose="02000000000000000000" pitchFamily="50" charset="0"/>
              </a:rPr>
              <a:t>.</a:t>
            </a:r>
          </a:p>
        </p:txBody>
      </p:sp>
      <p:sp>
        <p:nvSpPr>
          <p:cNvPr id="3" name="Marcador de contenido 2"/>
          <p:cNvSpPr>
            <a:spLocks noGrp="1"/>
          </p:cNvSpPr>
          <p:nvPr>
            <p:ph idx="1"/>
          </p:nvPr>
        </p:nvSpPr>
        <p:spPr>
          <a:xfrm>
            <a:off x="729278" y="2177993"/>
            <a:ext cx="10515600" cy="2089208"/>
          </a:xfrm>
        </p:spPr>
        <p:txBody>
          <a:bodyPr>
            <a:normAutofit/>
          </a:bodyPr>
          <a:lstStyle/>
          <a:p>
            <a:pPr marL="0" indent="0" algn="just">
              <a:buNone/>
            </a:pPr>
            <a:r>
              <a:rPr lang="es-MX" sz="2400" dirty="0"/>
              <a:t>“Contribuir a fortalecer la calidad y pertinencia de la educación básica, educación superior y de la formación para el trabajo, a fin de que contribuyan al desarrollo de México, mediante el fortalecimiento e instrumentación de planes y programas de </a:t>
            </a:r>
            <a:r>
              <a:rPr lang="es-MX" sz="2400" dirty="0" smtClean="0"/>
              <a:t>estudio”.</a:t>
            </a:r>
            <a:endParaRPr lang="es-MX" sz="2400" baseline="30000" dirty="0" smtClean="0"/>
          </a:p>
          <a:p>
            <a:pPr marL="0" indent="0">
              <a:buNone/>
            </a:pPr>
            <a:r>
              <a:rPr lang="es-MX" dirty="0" smtClean="0"/>
              <a:t> </a:t>
            </a:r>
            <a:endParaRPr lang="es-MX"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476" y="3488266"/>
            <a:ext cx="5913391" cy="2475929"/>
          </a:xfrm>
          <a:prstGeom prst="rect">
            <a:avLst/>
          </a:prstGeom>
        </p:spPr>
      </p:pic>
      <p:sp>
        <p:nvSpPr>
          <p:cNvPr id="7" name="AutoShape 2" descr="Resultado de imagen para puntos de aten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591720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167" y="195262"/>
            <a:ext cx="10388600" cy="1325563"/>
          </a:xfrm>
        </p:spPr>
        <p:txBody>
          <a:bodyPr>
            <a:normAutofit/>
          </a:bodyPr>
          <a:lstStyle/>
          <a:p>
            <a:r>
              <a:rPr lang="es-MX" sz="2800" b="1" i="1" dirty="0" smtClean="0">
                <a:solidFill>
                  <a:schemeClr val="bg2">
                    <a:lumMod val="50000"/>
                  </a:schemeClr>
                </a:solidFill>
                <a:latin typeface="Soberana Sans" panose="02000000000000000000" pitchFamily="50" charset="0"/>
              </a:rPr>
              <a:t>Estructura PFCE 2019 UQROO:</a:t>
            </a:r>
            <a:endParaRPr lang="es-MX" sz="2800" b="1" i="1" dirty="0">
              <a:latin typeface="Soberana Sans" panose="02000000000000000000" pitchFamily="50" charset="0"/>
            </a:endParaRPr>
          </a:p>
        </p:txBody>
      </p:sp>
      <p:sp>
        <p:nvSpPr>
          <p:cNvPr id="7" name="AutoShape 2" descr="Resultado de imagen para puntos de aten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6" name="Imagen 15"/>
          <p:cNvPicPr/>
          <p:nvPr/>
        </p:nvPicPr>
        <p:blipFill>
          <a:blip r:embed="rId3">
            <a:extLst>
              <a:ext uri="{28A0092B-C50C-407E-A947-70E740481C1C}">
                <a14:useLocalDpi xmlns:a14="http://schemas.microsoft.com/office/drawing/2010/main" val="0"/>
              </a:ext>
            </a:extLst>
          </a:blip>
          <a:srcRect/>
          <a:stretch>
            <a:fillRect/>
          </a:stretch>
        </p:blipFill>
        <p:spPr bwMode="auto">
          <a:xfrm>
            <a:off x="1622954" y="1520825"/>
            <a:ext cx="8201025" cy="5114925"/>
          </a:xfrm>
          <a:prstGeom prst="rect">
            <a:avLst/>
          </a:prstGeom>
          <a:noFill/>
          <a:ln>
            <a:noFill/>
          </a:ln>
        </p:spPr>
      </p:pic>
    </p:spTree>
    <p:extLst>
      <p:ext uri="{BB962C8B-B14F-4D97-AF65-F5344CB8AC3E}">
        <p14:creationId xmlns:p14="http://schemas.microsoft.com/office/powerpoint/2010/main" val="3105054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167" y="195262"/>
            <a:ext cx="10388600" cy="1325563"/>
          </a:xfrm>
        </p:spPr>
        <p:txBody>
          <a:bodyPr>
            <a:normAutofit/>
          </a:bodyPr>
          <a:lstStyle/>
          <a:p>
            <a:r>
              <a:rPr lang="es-MX" sz="2800" b="1" i="1" dirty="0" smtClean="0">
                <a:solidFill>
                  <a:schemeClr val="bg2">
                    <a:lumMod val="50000"/>
                  </a:schemeClr>
                </a:solidFill>
                <a:latin typeface="Soberana Sans" panose="02000000000000000000" pitchFamily="50" charset="0"/>
              </a:rPr>
              <a:t>Estructura PFCE 2019 UQROO: </a:t>
            </a:r>
            <a:endParaRPr lang="es-MX" sz="2800" b="1" i="1" dirty="0">
              <a:latin typeface="Soberana Sans" panose="02000000000000000000" pitchFamily="50" charset="0"/>
            </a:endParaRPr>
          </a:p>
        </p:txBody>
      </p:sp>
      <p:sp>
        <p:nvSpPr>
          <p:cNvPr id="7" name="AutoShape 2" descr="Resultado de imagen para puntos de aten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9 Rectángulo redondeado"/>
          <p:cNvSpPr/>
          <p:nvPr/>
        </p:nvSpPr>
        <p:spPr>
          <a:xfrm>
            <a:off x="846102" y="3192213"/>
            <a:ext cx="1080000" cy="2286016"/>
          </a:xfrm>
          <a:prstGeom prst="roundRect">
            <a:avLst/>
          </a:prstGeom>
          <a:solidFill>
            <a:srgbClr val="0066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bg1"/>
                </a:solidFill>
              </a:rPr>
              <a:t>PROYECTO</a:t>
            </a:r>
          </a:p>
          <a:p>
            <a:pPr algn="ctr"/>
            <a:r>
              <a:rPr lang="es-MX" sz="1400" b="1" dirty="0" smtClean="0">
                <a:solidFill>
                  <a:schemeClr val="bg1"/>
                </a:solidFill>
              </a:rPr>
              <a:t> PRODES CI</a:t>
            </a:r>
            <a:endParaRPr lang="es-MX" sz="1400" b="1" dirty="0">
              <a:solidFill>
                <a:schemeClr val="bg1"/>
              </a:solidFill>
            </a:endParaRPr>
          </a:p>
        </p:txBody>
      </p:sp>
      <p:sp>
        <p:nvSpPr>
          <p:cNvPr id="9" name="10 Rectángulo redondeado"/>
          <p:cNvSpPr/>
          <p:nvPr/>
        </p:nvSpPr>
        <p:spPr>
          <a:xfrm>
            <a:off x="2721246" y="3222693"/>
            <a:ext cx="1080000" cy="2286016"/>
          </a:xfrm>
          <a:prstGeom prst="roundRect">
            <a:avLst>
              <a:gd name="adj" fmla="val 11943"/>
            </a:avLst>
          </a:prstGeom>
          <a:solidFill>
            <a:srgbClr val="008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PROYECTO</a:t>
            </a:r>
          </a:p>
          <a:p>
            <a:pPr algn="ctr"/>
            <a:r>
              <a:rPr lang="es-MX" sz="1400" b="1" dirty="0">
                <a:solidFill>
                  <a:schemeClr val="bg1"/>
                </a:solidFill>
              </a:rPr>
              <a:t> PRODES </a:t>
            </a:r>
            <a:r>
              <a:rPr lang="es-MX" sz="1400" b="1" dirty="0" smtClean="0">
                <a:solidFill>
                  <a:schemeClr val="bg1"/>
                </a:solidFill>
              </a:rPr>
              <a:t>CPH</a:t>
            </a:r>
            <a:endParaRPr lang="es-MX" sz="1400" b="1" dirty="0">
              <a:solidFill>
                <a:schemeClr val="bg1"/>
              </a:solidFill>
            </a:endParaRPr>
          </a:p>
        </p:txBody>
      </p:sp>
      <p:sp>
        <p:nvSpPr>
          <p:cNvPr id="10" name="12 Rectángulo redondeado"/>
          <p:cNvSpPr/>
          <p:nvPr/>
        </p:nvSpPr>
        <p:spPr>
          <a:xfrm>
            <a:off x="4596390" y="3222693"/>
            <a:ext cx="1080000" cy="2357454"/>
          </a:xfrm>
          <a:prstGeom prst="roundRect">
            <a:avLst/>
          </a:prstGeom>
          <a:solidFill>
            <a:srgbClr val="0099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PROYECTO</a:t>
            </a:r>
          </a:p>
          <a:p>
            <a:pPr algn="ctr"/>
            <a:r>
              <a:rPr lang="es-MX" sz="1400" b="1" dirty="0">
                <a:solidFill>
                  <a:schemeClr val="bg1"/>
                </a:solidFill>
              </a:rPr>
              <a:t> PRODES </a:t>
            </a:r>
            <a:r>
              <a:rPr lang="es-MX" sz="1400" b="1" dirty="0" smtClean="0">
                <a:solidFill>
                  <a:schemeClr val="bg1"/>
                </a:solidFill>
              </a:rPr>
              <a:t>CSEA</a:t>
            </a:r>
            <a:endParaRPr lang="es-MX" sz="1400" b="1" dirty="0">
              <a:solidFill>
                <a:schemeClr val="bg1"/>
              </a:solidFill>
            </a:endParaRPr>
          </a:p>
        </p:txBody>
      </p:sp>
      <p:sp>
        <p:nvSpPr>
          <p:cNvPr id="12" name="15 Rectángulo redondeado"/>
          <p:cNvSpPr/>
          <p:nvPr/>
        </p:nvSpPr>
        <p:spPr>
          <a:xfrm>
            <a:off x="6471534" y="3222693"/>
            <a:ext cx="1080000" cy="2357454"/>
          </a:xfrm>
          <a:prstGeom prst="roundRect">
            <a:avLst/>
          </a:prstGeom>
          <a:solidFill>
            <a:srgbClr val="33CC3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PROYECTO</a:t>
            </a:r>
          </a:p>
          <a:p>
            <a:pPr algn="ctr"/>
            <a:r>
              <a:rPr lang="es-MX" sz="1400" b="1" dirty="0">
                <a:solidFill>
                  <a:schemeClr val="tx1"/>
                </a:solidFill>
              </a:rPr>
              <a:t> PRODES </a:t>
            </a:r>
            <a:r>
              <a:rPr lang="es-MX" sz="1400" b="1" dirty="0" smtClean="0">
                <a:solidFill>
                  <a:schemeClr val="tx1"/>
                </a:solidFill>
              </a:rPr>
              <a:t>CS</a:t>
            </a:r>
            <a:endParaRPr lang="es-MX" sz="1400" b="1" dirty="0">
              <a:solidFill>
                <a:schemeClr val="tx1"/>
              </a:solidFill>
            </a:endParaRPr>
          </a:p>
        </p:txBody>
      </p:sp>
      <p:sp>
        <p:nvSpPr>
          <p:cNvPr id="13" name="16 Rectángulo redondeado"/>
          <p:cNvSpPr/>
          <p:nvPr/>
        </p:nvSpPr>
        <p:spPr>
          <a:xfrm>
            <a:off x="8346678" y="3192213"/>
            <a:ext cx="1080000" cy="2357454"/>
          </a:xfrm>
          <a:prstGeom prst="roundRect">
            <a:avLst/>
          </a:prstGeom>
          <a:solidFill>
            <a:schemeClr val="accent3">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PROYECTO</a:t>
            </a:r>
          </a:p>
          <a:p>
            <a:pPr algn="ctr"/>
            <a:r>
              <a:rPr lang="es-MX" sz="1400" b="1" dirty="0">
                <a:solidFill>
                  <a:schemeClr val="tx1"/>
                </a:solidFill>
              </a:rPr>
              <a:t> PRODES </a:t>
            </a:r>
            <a:r>
              <a:rPr lang="es-MX" sz="1400" b="1" dirty="0" smtClean="0">
                <a:solidFill>
                  <a:schemeClr val="tx1"/>
                </a:solidFill>
              </a:rPr>
              <a:t>UAPC</a:t>
            </a:r>
            <a:endParaRPr lang="es-MX" sz="1400" b="1" dirty="0">
              <a:solidFill>
                <a:schemeClr val="tx1"/>
              </a:solidFill>
            </a:endParaRPr>
          </a:p>
        </p:txBody>
      </p:sp>
      <p:sp>
        <p:nvSpPr>
          <p:cNvPr id="14" name="17 Rectángulo redondeado"/>
          <p:cNvSpPr/>
          <p:nvPr/>
        </p:nvSpPr>
        <p:spPr>
          <a:xfrm>
            <a:off x="10221821" y="3192213"/>
            <a:ext cx="1080000" cy="2357454"/>
          </a:xfrm>
          <a:prstGeom prst="roundRect">
            <a:avLst/>
          </a:prstGeom>
          <a:solidFill>
            <a:schemeClr val="accent3">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PROYECTO</a:t>
            </a:r>
          </a:p>
          <a:p>
            <a:pPr algn="ctr"/>
            <a:r>
              <a:rPr lang="es-MX" sz="1400" b="1" dirty="0">
                <a:solidFill>
                  <a:schemeClr val="tx1"/>
                </a:solidFill>
              </a:rPr>
              <a:t> PRODES </a:t>
            </a:r>
            <a:r>
              <a:rPr lang="es-MX" sz="1400" b="1" dirty="0" err="1" smtClean="0">
                <a:solidFill>
                  <a:schemeClr val="tx1"/>
                </a:solidFill>
              </a:rPr>
              <a:t>UACa</a:t>
            </a:r>
            <a:endParaRPr lang="es-MX" sz="1400" b="1" dirty="0">
              <a:solidFill>
                <a:schemeClr val="tx1"/>
              </a:solidFill>
            </a:endParaRPr>
          </a:p>
        </p:txBody>
      </p:sp>
      <p:sp>
        <p:nvSpPr>
          <p:cNvPr id="15" name="Título 1"/>
          <p:cNvSpPr txBox="1">
            <a:spLocks/>
          </p:cNvSpPr>
          <p:nvPr/>
        </p:nvSpPr>
        <p:spPr>
          <a:xfrm>
            <a:off x="529167" y="1520825"/>
            <a:ext cx="10388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dirty="0" smtClean="0">
                <a:solidFill>
                  <a:schemeClr val="bg2">
                    <a:lumMod val="50000"/>
                  </a:schemeClr>
                </a:solidFill>
                <a:latin typeface="Soberana Sans" panose="02000000000000000000" pitchFamily="50" charset="0"/>
              </a:rPr>
              <a:t>Proyectos </a:t>
            </a:r>
            <a:r>
              <a:rPr lang="es-MX" sz="2800" dirty="0" err="1" smtClean="0">
                <a:solidFill>
                  <a:schemeClr val="bg2">
                    <a:lumMod val="50000"/>
                  </a:schemeClr>
                </a:solidFill>
                <a:latin typeface="Soberana Sans" panose="02000000000000000000" pitchFamily="50" charset="0"/>
              </a:rPr>
              <a:t>ProDES</a:t>
            </a:r>
            <a:r>
              <a:rPr lang="es-MX" sz="2800" dirty="0" smtClean="0">
                <a:solidFill>
                  <a:schemeClr val="bg2">
                    <a:lumMod val="50000"/>
                  </a:schemeClr>
                </a:solidFill>
                <a:latin typeface="Soberana Sans" panose="02000000000000000000" pitchFamily="50" charset="0"/>
              </a:rPr>
              <a:t>: $2, 452,085.0		</a:t>
            </a:r>
            <a:endParaRPr lang="es-MX" sz="2800" b="1" dirty="0">
              <a:latin typeface="Soberana Sans" panose="02000000000000000000" pitchFamily="50" charset="0"/>
            </a:endParaRPr>
          </a:p>
        </p:txBody>
      </p:sp>
      <p:sp>
        <p:nvSpPr>
          <p:cNvPr id="3" name="CuadroTexto 2"/>
          <p:cNvSpPr txBox="1"/>
          <p:nvPr/>
        </p:nvSpPr>
        <p:spPr>
          <a:xfrm>
            <a:off x="826493" y="5824054"/>
            <a:ext cx="1236236" cy="369332"/>
          </a:xfrm>
          <a:prstGeom prst="rect">
            <a:avLst/>
          </a:prstGeom>
          <a:noFill/>
        </p:spPr>
        <p:txBody>
          <a:bodyPr wrap="none" rtlCol="0">
            <a:spAutoFit/>
          </a:bodyPr>
          <a:lstStyle/>
          <a:p>
            <a:r>
              <a:rPr lang="es-MX" dirty="0" smtClean="0"/>
              <a:t>$381,833.0</a:t>
            </a:r>
            <a:endParaRPr lang="es-MX" dirty="0"/>
          </a:p>
        </p:txBody>
      </p:sp>
      <p:sp>
        <p:nvSpPr>
          <p:cNvPr id="16" name="CuadroTexto 15"/>
          <p:cNvSpPr txBox="1"/>
          <p:nvPr/>
        </p:nvSpPr>
        <p:spPr>
          <a:xfrm>
            <a:off x="2721246" y="5780413"/>
            <a:ext cx="1236236" cy="369332"/>
          </a:xfrm>
          <a:prstGeom prst="rect">
            <a:avLst/>
          </a:prstGeom>
          <a:noFill/>
        </p:spPr>
        <p:txBody>
          <a:bodyPr wrap="none" rtlCol="0">
            <a:spAutoFit/>
          </a:bodyPr>
          <a:lstStyle/>
          <a:p>
            <a:r>
              <a:rPr lang="es-MX" dirty="0" smtClean="0"/>
              <a:t>$385,771.0</a:t>
            </a:r>
            <a:endParaRPr lang="es-MX" dirty="0"/>
          </a:p>
        </p:txBody>
      </p:sp>
      <p:sp>
        <p:nvSpPr>
          <p:cNvPr id="17" name="CuadroTexto 16"/>
          <p:cNvSpPr txBox="1"/>
          <p:nvPr/>
        </p:nvSpPr>
        <p:spPr>
          <a:xfrm>
            <a:off x="4576781" y="5780413"/>
            <a:ext cx="1236236" cy="369332"/>
          </a:xfrm>
          <a:prstGeom prst="rect">
            <a:avLst/>
          </a:prstGeom>
          <a:noFill/>
        </p:spPr>
        <p:txBody>
          <a:bodyPr wrap="none" rtlCol="0">
            <a:spAutoFit/>
          </a:bodyPr>
          <a:lstStyle/>
          <a:p>
            <a:r>
              <a:rPr lang="es-MX" dirty="0" smtClean="0"/>
              <a:t>$472,371.0</a:t>
            </a:r>
            <a:endParaRPr lang="es-MX" dirty="0"/>
          </a:p>
        </p:txBody>
      </p:sp>
      <p:sp>
        <p:nvSpPr>
          <p:cNvPr id="18" name="CuadroTexto 17"/>
          <p:cNvSpPr txBox="1"/>
          <p:nvPr/>
        </p:nvSpPr>
        <p:spPr>
          <a:xfrm>
            <a:off x="8327069" y="5780413"/>
            <a:ext cx="1236236" cy="369332"/>
          </a:xfrm>
          <a:prstGeom prst="rect">
            <a:avLst/>
          </a:prstGeom>
          <a:noFill/>
        </p:spPr>
        <p:txBody>
          <a:bodyPr wrap="none" rtlCol="0">
            <a:spAutoFit/>
          </a:bodyPr>
          <a:lstStyle/>
          <a:p>
            <a:r>
              <a:rPr lang="es-MX" dirty="0" smtClean="0"/>
              <a:t>$473,633.0</a:t>
            </a:r>
            <a:endParaRPr lang="es-MX" dirty="0"/>
          </a:p>
        </p:txBody>
      </p:sp>
      <p:sp>
        <p:nvSpPr>
          <p:cNvPr id="19" name="CuadroTexto 18"/>
          <p:cNvSpPr txBox="1"/>
          <p:nvPr/>
        </p:nvSpPr>
        <p:spPr>
          <a:xfrm>
            <a:off x="6451925" y="5780413"/>
            <a:ext cx="1236236" cy="369332"/>
          </a:xfrm>
          <a:prstGeom prst="rect">
            <a:avLst/>
          </a:prstGeom>
          <a:noFill/>
        </p:spPr>
        <p:txBody>
          <a:bodyPr wrap="none" rtlCol="0">
            <a:spAutoFit/>
          </a:bodyPr>
          <a:lstStyle/>
          <a:p>
            <a:r>
              <a:rPr lang="es-MX" dirty="0" smtClean="0"/>
              <a:t>$272,559.0</a:t>
            </a:r>
            <a:endParaRPr lang="es-MX" dirty="0"/>
          </a:p>
        </p:txBody>
      </p:sp>
      <p:sp>
        <p:nvSpPr>
          <p:cNvPr id="20" name="CuadroTexto 19"/>
          <p:cNvSpPr txBox="1"/>
          <p:nvPr/>
        </p:nvSpPr>
        <p:spPr>
          <a:xfrm>
            <a:off x="10202213" y="5780413"/>
            <a:ext cx="1236236" cy="369332"/>
          </a:xfrm>
          <a:prstGeom prst="rect">
            <a:avLst/>
          </a:prstGeom>
          <a:noFill/>
        </p:spPr>
        <p:txBody>
          <a:bodyPr wrap="none" rtlCol="0">
            <a:spAutoFit/>
          </a:bodyPr>
          <a:lstStyle/>
          <a:p>
            <a:r>
              <a:rPr lang="es-MX" dirty="0" smtClean="0"/>
              <a:t>$465,918.0</a:t>
            </a:r>
            <a:endParaRPr lang="es-MX" dirty="0"/>
          </a:p>
        </p:txBody>
      </p:sp>
    </p:spTree>
    <p:extLst>
      <p:ext uri="{BB962C8B-B14F-4D97-AF65-F5344CB8AC3E}">
        <p14:creationId xmlns:p14="http://schemas.microsoft.com/office/powerpoint/2010/main" val="758470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167" y="195262"/>
            <a:ext cx="10388600" cy="1325563"/>
          </a:xfrm>
        </p:spPr>
        <p:txBody>
          <a:bodyPr>
            <a:normAutofit/>
          </a:bodyPr>
          <a:lstStyle/>
          <a:p>
            <a:r>
              <a:rPr lang="es-MX" sz="2800" b="1" i="1" dirty="0" smtClean="0">
                <a:solidFill>
                  <a:schemeClr val="bg2">
                    <a:lumMod val="50000"/>
                  </a:schemeClr>
                </a:solidFill>
                <a:latin typeface="Soberana Sans" panose="02000000000000000000" pitchFamily="50" charset="0"/>
              </a:rPr>
              <a:t>Estructura PFCE 2019 UQROO:</a:t>
            </a:r>
            <a:endParaRPr lang="es-MX" sz="2800" b="1" i="1" dirty="0">
              <a:latin typeface="Soberana Sans" panose="02000000000000000000" pitchFamily="50" charset="0"/>
            </a:endParaRPr>
          </a:p>
        </p:txBody>
      </p:sp>
      <p:sp>
        <p:nvSpPr>
          <p:cNvPr id="7" name="AutoShape 2" descr="Resultado de imagen para puntos de aten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 name="Título 1"/>
          <p:cNvSpPr txBox="1">
            <a:spLocks/>
          </p:cNvSpPr>
          <p:nvPr/>
        </p:nvSpPr>
        <p:spPr>
          <a:xfrm>
            <a:off x="529167" y="1006373"/>
            <a:ext cx="10388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dirty="0" smtClean="0">
                <a:solidFill>
                  <a:schemeClr val="bg2">
                    <a:lumMod val="50000"/>
                  </a:schemeClr>
                </a:solidFill>
                <a:latin typeface="Soberana Sans" panose="02000000000000000000" pitchFamily="50" charset="0"/>
              </a:rPr>
              <a:t>Proyectos </a:t>
            </a:r>
            <a:r>
              <a:rPr lang="es-MX" sz="2800" dirty="0" err="1" smtClean="0">
                <a:solidFill>
                  <a:schemeClr val="bg2">
                    <a:lumMod val="50000"/>
                  </a:schemeClr>
                </a:solidFill>
                <a:latin typeface="Soberana Sans" panose="02000000000000000000" pitchFamily="50" charset="0"/>
              </a:rPr>
              <a:t>ProGES</a:t>
            </a:r>
            <a:r>
              <a:rPr lang="es-MX" sz="2800" dirty="0" smtClean="0">
                <a:solidFill>
                  <a:schemeClr val="bg2">
                    <a:lumMod val="50000"/>
                  </a:schemeClr>
                </a:solidFill>
                <a:latin typeface="Soberana Sans" panose="02000000000000000000" pitchFamily="50" charset="0"/>
              </a:rPr>
              <a:t>:		1</a:t>
            </a:r>
            <a:r>
              <a:rPr lang="es-MX" sz="2800" b="1" dirty="0" smtClean="0">
                <a:solidFill>
                  <a:schemeClr val="bg2">
                    <a:lumMod val="50000"/>
                  </a:schemeClr>
                </a:solidFill>
                <a:latin typeface="Soberana Sans" panose="02000000000000000000" pitchFamily="50" charset="0"/>
              </a:rPr>
              <a:t>,237,599.0</a:t>
            </a:r>
            <a:endParaRPr lang="es-MX" sz="2800" b="1" dirty="0">
              <a:latin typeface="Soberana Sans" panose="02000000000000000000" pitchFamily="50" charset="0"/>
            </a:endParaRPr>
          </a:p>
        </p:txBody>
      </p:sp>
      <p:sp>
        <p:nvSpPr>
          <p:cNvPr id="16" name="9 Rectángulo redondeado"/>
          <p:cNvSpPr/>
          <p:nvPr/>
        </p:nvSpPr>
        <p:spPr>
          <a:xfrm>
            <a:off x="1786435" y="2548947"/>
            <a:ext cx="2045433" cy="2286016"/>
          </a:xfrm>
          <a:prstGeom prst="roundRect">
            <a:avLst/>
          </a:prstGeom>
          <a:solidFill>
            <a:srgbClr val="0066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bg1"/>
                </a:solidFill>
              </a:rPr>
              <a:t>ProGES 1:</a:t>
            </a:r>
          </a:p>
          <a:p>
            <a:pPr algn="ctr"/>
            <a:r>
              <a:rPr lang="es-MX" sz="1400" b="1" dirty="0" smtClean="0">
                <a:solidFill>
                  <a:schemeClr val="bg1"/>
                </a:solidFill>
              </a:rPr>
              <a:t>Problemas comunes de las DES que deban ser atendidos a nivel institucional (SG)</a:t>
            </a:r>
            <a:endParaRPr lang="es-MX" sz="1400" b="1" dirty="0">
              <a:solidFill>
                <a:schemeClr val="bg1"/>
              </a:solidFill>
            </a:endParaRPr>
          </a:p>
        </p:txBody>
      </p:sp>
      <p:sp>
        <p:nvSpPr>
          <p:cNvPr id="17" name="10 Rectángulo redondeado"/>
          <p:cNvSpPr/>
          <p:nvPr/>
        </p:nvSpPr>
        <p:spPr>
          <a:xfrm>
            <a:off x="4880100" y="2548946"/>
            <a:ext cx="1928826" cy="2286016"/>
          </a:xfrm>
          <a:prstGeom prst="roundRect">
            <a:avLst>
              <a:gd name="adj" fmla="val 11943"/>
            </a:avLst>
          </a:prstGeom>
          <a:solidFill>
            <a:schemeClr val="accent3">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ProGES 2:</a:t>
            </a:r>
            <a:endParaRPr lang="es-MX" sz="1600" b="1" dirty="0" smtClean="0">
              <a:solidFill>
                <a:schemeClr val="bg1"/>
              </a:solidFill>
            </a:endParaRPr>
          </a:p>
          <a:p>
            <a:pPr algn="ctr"/>
            <a:r>
              <a:rPr lang="es-MX" sz="1600" b="1" dirty="0" smtClean="0">
                <a:solidFill>
                  <a:schemeClr val="bg1"/>
                </a:solidFill>
              </a:rPr>
              <a:t>Problemas de la gestión (SG) </a:t>
            </a:r>
            <a:endParaRPr lang="es-MX" sz="1600" b="1" dirty="0">
              <a:solidFill>
                <a:schemeClr val="bg1"/>
              </a:solidFill>
            </a:endParaRPr>
          </a:p>
        </p:txBody>
      </p:sp>
      <p:sp>
        <p:nvSpPr>
          <p:cNvPr id="18" name="12 Rectángulo redondeado"/>
          <p:cNvSpPr/>
          <p:nvPr/>
        </p:nvSpPr>
        <p:spPr>
          <a:xfrm>
            <a:off x="7857158" y="2477508"/>
            <a:ext cx="2214578" cy="2357454"/>
          </a:xfrm>
          <a:prstGeom prst="roundRect">
            <a:avLst/>
          </a:prstGeom>
          <a:solidFill>
            <a:schemeClr val="accent3">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b="1" dirty="0" smtClean="0">
                <a:solidFill>
                  <a:schemeClr val="tx1"/>
                </a:solidFill>
              </a:rPr>
              <a:t>ProGES 3:</a:t>
            </a:r>
          </a:p>
          <a:p>
            <a:pPr lvl="0" algn="ctr"/>
            <a:r>
              <a:rPr lang="es-ES" sz="1600" b="1" dirty="0" smtClean="0">
                <a:solidFill>
                  <a:schemeClr val="tx1"/>
                </a:solidFill>
              </a:rPr>
              <a:t>Equidad de Género (SG)</a:t>
            </a:r>
            <a:endParaRPr lang="es-MX" sz="1600" b="1" dirty="0">
              <a:solidFill>
                <a:schemeClr val="tx1"/>
              </a:solidFill>
            </a:endParaRPr>
          </a:p>
        </p:txBody>
      </p:sp>
      <p:sp>
        <p:nvSpPr>
          <p:cNvPr id="5" name="CuadroTexto 4"/>
          <p:cNvSpPr txBox="1"/>
          <p:nvPr/>
        </p:nvSpPr>
        <p:spPr>
          <a:xfrm>
            <a:off x="2162179" y="4905169"/>
            <a:ext cx="1119217" cy="369332"/>
          </a:xfrm>
          <a:prstGeom prst="rect">
            <a:avLst/>
          </a:prstGeom>
          <a:noFill/>
        </p:spPr>
        <p:txBody>
          <a:bodyPr wrap="none" rtlCol="0">
            <a:spAutoFit/>
          </a:bodyPr>
          <a:lstStyle/>
          <a:p>
            <a:r>
              <a:rPr lang="es-MX" dirty="0" smtClean="0"/>
              <a:t>616,014.0</a:t>
            </a:r>
            <a:endParaRPr lang="es-MX" dirty="0"/>
          </a:p>
        </p:txBody>
      </p:sp>
      <p:sp>
        <p:nvSpPr>
          <p:cNvPr id="20" name="CuadroTexto 19"/>
          <p:cNvSpPr txBox="1"/>
          <p:nvPr/>
        </p:nvSpPr>
        <p:spPr>
          <a:xfrm>
            <a:off x="5284904" y="4905169"/>
            <a:ext cx="1119217" cy="369332"/>
          </a:xfrm>
          <a:prstGeom prst="rect">
            <a:avLst/>
          </a:prstGeom>
          <a:noFill/>
        </p:spPr>
        <p:txBody>
          <a:bodyPr wrap="none" rtlCol="0">
            <a:spAutoFit/>
          </a:bodyPr>
          <a:lstStyle/>
          <a:p>
            <a:r>
              <a:rPr lang="es-MX" dirty="0" smtClean="0"/>
              <a:t>434,880.0</a:t>
            </a:r>
            <a:endParaRPr lang="es-MX" dirty="0"/>
          </a:p>
        </p:txBody>
      </p:sp>
      <p:sp>
        <p:nvSpPr>
          <p:cNvPr id="21" name="CuadroTexto 20"/>
          <p:cNvSpPr txBox="1"/>
          <p:nvPr/>
        </p:nvSpPr>
        <p:spPr>
          <a:xfrm>
            <a:off x="8404838" y="4905169"/>
            <a:ext cx="1119217" cy="369332"/>
          </a:xfrm>
          <a:prstGeom prst="rect">
            <a:avLst/>
          </a:prstGeom>
          <a:noFill/>
        </p:spPr>
        <p:txBody>
          <a:bodyPr wrap="none" rtlCol="0">
            <a:spAutoFit/>
          </a:bodyPr>
          <a:lstStyle/>
          <a:p>
            <a:r>
              <a:rPr lang="es-MX" dirty="0" smtClean="0"/>
              <a:t>186,705.0</a:t>
            </a:r>
            <a:endParaRPr lang="es-MX" dirty="0"/>
          </a:p>
        </p:txBody>
      </p:sp>
      <p:sp>
        <p:nvSpPr>
          <p:cNvPr id="23" name="Título 1"/>
          <p:cNvSpPr txBox="1">
            <a:spLocks/>
          </p:cNvSpPr>
          <p:nvPr/>
        </p:nvSpPr>
        <p:spPr>
          <a:xfrm>
            <a:off x="529167" y="5344707"/>
            <a:ext cx="10388600" cy="1325563"/>
          </a:xfrm>
          <a:prstGeom prst="rect">
            <a:avLst/>
          </a:prstGeom>
          <a:ln>
            <a:solidFill>
              <a:schemeClr val="accent6">
                <a:lumMod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dirty="0" smtClean="0">
                <a:solidFill>
                  <a:schemeClr val="bg2">
                    <a:lumMod val="50000"/>
                  </a:schemeClr>
                </a:solidFill>
                <a:latin typeface="Soberana Sans" panose="02000000000000000000" pitchFamily="50" charset="0"/>
              </a:rPr>
              <a:t>TOTAL PFCE 2019:		3</a:t>
            </a:r>
            <a:r>
              <a:rPr lang="es-MX" sz="2800" b="1" dirty="0" smtClean="0">
                <a:solidFill>
                  <a:schemeClr val="bg2">
                    <a:lumMod val="50000"/>
                  </a:schemeClr>
                </a:solidFill>
                <a:latin typeface="Soberana Sans" panose="02000000000000000000" pitchFamily="50" charset="0"/>
              </a:rPr>
              <a:t>,689,684.0</a:t>
            </a:r>
            <a:endParaRPr lang="es-MX" sz="2800" b="1" dirty="0">
              <a:latin typeface="Soberana Sans" panose="02000000000000000000" pitchFamily="50" charset="0"/>
            </a:endParaRPr>
          </a:p>
        </p:txBody>
      </p:sp>
    </p:spTree>
    <p:extLst>
      <p:ext uri="{BB962C8B-B14F-4D97-AF65-F5344CB8AC3E}">
        <p14:creationId xmlns:p14="http://schemas.microsoft.com/office/powerpoint/2010/main" val="630574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668" y="365125"/>
            <a:ext cx="10388600" cy="1325563"/>
          </a:xfrm>
        </p:spPr>
        <p:txBody>
          <a:bodyPr>
            <a:normAutofit/>
          </a:bodyPr>
          <a:lstStyle/>
          <a:p>
            <a:r>
              <a:rPr lang="es-MX" sz="2800" b="1" i="1" dirty="0" smtClean="0">
                <a:solidFill>
                  <a:schemeClr val="bg2">
                    <a:lumMod val="50000"/>
                  </a:schemeClr>
                </a:solidFill>
                <a:latin typeface="Soberana Sans" panose="02000000000000000000" pitchFamily="50" charset="0"/>
              </a:rPr>
              <a:t>¿Qué es la Contraloría Social?</a:t>
            </a:r>
            <a:endParaRPr lang="es-MX" sz="2800" b="1" i="1" dirty="0">
              <a:solidFill>
                <a:schemeClr val="bg2">
                  <a:lumMod val="50000"/>
                </a:schemeClr>
              </a:solidFill>
              <a:latin typeface="Soberana Sans" panose="02000000000000000000" pitchFamily="50" charset="0"/>
            </a:endParaRPr>
          </a:p>
        </p:txBody>
      </p:sp>
      <p:sp>
        <p:nvSpPr>
          <p:cNvPr id="3" name="Marcador de contenido 2"/>
          <p:cNvSpPr>
            <a:spLocks noGrp="1"/>
          </p:cNvSpPr>
          <p:nvPr>
            <p:ph idx="1"/>
          </p:nvPr>
        </p:nvSpPr>
        <p:spPr>
          <a:xfrm>
            <a:off x="465667" y="1520825"/>
            <a:ext cx="10515600" cy="4351338"/>
          </a:xfrm>
        </p:spPr>
        <p:txBody>
          <a:bodyPr/>
          <a:lstStyle/>
          <a:p>
            <a:pPr algn="just"/>
            <a:r>
              <a:rPr lang="es-MX" sz="2400" dirty="0"/>
              <a:t>Es una iniciativa de la Secretaría de la Función Pública (SFP) que se constituye como una práctica  de transparencia y rendición de </a:t>
            </a:r>
            <a:r>
              <a:rPr lang="es-MX" sz="2400" dirty="0" smtClean="0"/>
              <a:t>cuentas</a:t>
            </a:r>
            <a:r>
              <a:rPr lang="es-MX" sz="2400" baseline="30000" dirty="0" smtClean="0"/>
              <a:t>2</a:t>
            </a:r>
            <a:r>
              <a:rPr lang="es-MX" sz="2400" dirty="0" smtClean="0"/>
              <a:t>. </a:t>
            </a:r>
            <a:r>
              <a:rPr lang="es-MX" sz="2400" dirty="0"/>
              <a:t>Por este medio los beneficiarios del PFCE verifican el cumplimiento de las metas </a:t>
            </a:r>
            <a:r>
              <a:rPr lang="es-MX" sz="2400" dirty="0" smtClean="0"/>
              <a:t>académicas establecidas en los proyectos apoyados y </a:t>
            </a:r>
            <a:r>
              <a:rPr lang="es-MX" sz="2400" dirty="0"/>
              <a:t>la correcta aplicación de los recursos públicos asignados por el mismo a las Instituciones de Educación Superior beneficiadas para </a:t>
            </a:r>
            <a:r>
              <a:rPr lang="es-MX" sz="2400" dirty="0" smtClean="0"/>
              <a:t>el ejercicio fiscal 2019.</a:t>
            </a:r>
          </a:p>
          <a:p>
            <a:pPr algn="just"/>
            <a:endParaRPr lang="es-MX" sz="2400" dirty="0"/>
          </a:p>
          <a:p>
            <a:endParaRPr lang="es-MX"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408" y="4158721"/>
            <a:ext cx="2267016" cy="171344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41" y="4449762"/>
            <a:ext cx="3695700" cy="1238250"/>
          </a:xfrm>
          <a:prstGeom prst="rect">
            <a:avLst/>
          </a:prstGeom>
        </p:spPr>
      </p:pic>
      <p:sp>
        <p:nvSpPr>
          <p:cNvPr id="9" name="Rectángulo 8"/>
          <p:cNvSpPr/>
          <p:nvPr/>
        </p:nvSpPr>
        <p:spPr>
          <a:xfrm>
            <a:off x="296333" y="6383979"/>
            <a:ext cx="11353801" cy="400110"/>
          </a:xfrm>
          <a:prstGeom prst="rect">
            <a:avLst/>
          </a:prstGeom>
        </p:spPr>
        <p:txBody>
          <a:bodyPr wrap="square">
            <a:spAutoFit/>
          </a:bodyPr>
          <a:lstStyle/>
          <a:p>
            <a:r>
              <a:rPr lang="es-MX" b="0" i="0" u="none" strike="noStrike" baseline="44000" dirty="0" smtClean="0">
                <a:latin typeface="Calibri" panose="020F0502020204030204" pitchFamily="34" charset="0"/>
              </a:rPr>
              <a:t>2 </a:t>
            </a:r>
            <a:r>
              <a:rPr lang="es-MX" sz="2000" baseline="30000" dirty="0" smtClean="0"/>
              <a:t>Ley General de Desarrollo Social, </a:t>
            </a:r>
            <a:r>
              <a:rPr lang="es-MX" sz="2000" i="1" baseline="30000" dirty="0" smtClean="0"/>
              <a:t>Capitulo VIII de la Contraloría Social</a:t>
            </a:r>
            <a:endParaRPr lang="es-MX" sz="2000" dirty="0"/>
          </a:p>
        </p:txBody>
      </p:sp>
    </p:spTree>
    <p:extLst>
      <p:ext uri="{BB962C8B-B14F-4D97-AF65-F5344CB8AC3E}">
        <p14:creationId xmlns:p14="http://schemas.microsoft.com/office/powerpoint/2010/main" val="1173529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3060</Words>
  <Application>Microsoft Office PowerPoint</Application>
  <PresentationFormat>Panorámica</PresentationFormat>
  <Paragraphs>204</Paragraphs>
  <Slides>18</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Calibri Light</vt:lpstr>
      <vt:lpstr>Candara</vt:lpstr>
      <vt:lpstr>Soberana Sans</vt:lpstr>
      <vt:lpstr>Times New Roman</vt:lpstr>
      <vt:lpstr>Tema de Office</vt:lpstr>
      <vt:lpstr> Contraloría Social en el  Programa Fortalecimiento de la Calidad Educativa (PFCE)</vt:lpstr>
      <vt:lpstr>Contenido  </vt:lpstr>
      <vt:lpstr>¿Qué es? y ¿Cómo opera el PFCE?</vt:lpstr>
      <vt:lpstr>El PFCE 2019-2020 debe hacer énfasis en la mejora continua de los elementos que caracterizan a una institución de educación superior reconocida por su calidad:  </vt:lpstr>
      <vt:lpstr>El Objetivo General.</vt:lpstr>
      <vt:lpstr>Estructura PFCE 2019 UQROO:</vt:lpstr>
      <vt:lpstr>Estructura PFCE 2019 UQROO: </vt:lpstr>
      <vt:lpstr>Estructura PFCE 2019 UQROO:</vt:lpstr>
      <vt:lpstr>¿Qué es la Contraloría Social?</vt:lpstr>
      <vt:lpstr>¿Quiénes son los beneficiarios del PFCE?</vt:lpstr>
      <vt:lpstr>Presentación de PowerPoint</vt:lpstr>
      <vt:lpstr>Presentación de PowerPoint</vt:lpstr>
      <vt:lpstr>Objetivo general del Comité</vt:lpstr>
      <vt:lpstr>Funciones del comité de Contraloría Social</vt:lpstr>
      <vt:lpstr>Funciones del comité de Contraloría Social</vt:lpstr>
      <vt:lpstr>Presentación de PowerPoint</vt:lpstr>
      <vt:lpstr>Vigilancia y registro del ejercicio del Recurso 2019</vt:lpstr>
      <vt:lpstr>Gracias por su atención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de Quintana Roo</dc:creator>
  <cp:lastModifiedBy>Usuario</cp:lastModifiedBy>
  <cp:revision>135</cp:revision>
  <cp:lastPrinted>2019-05-14T18:55:31Z</cp:lastPrinted>
  <dcterms:created xsi:type="dcterms:W3CDTF">2017-06-14T18:58:07Z</dcterms:created>
  <dcterms:modified xsi:type="dcterms:W3CDTF">2019-05-15T19:40:37Z</dcterms:modified>
</cp:coreProperties>
</file>